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89" r:id="rId3"/>
    <p:sldId id="312" r:id="rId4"/>
    <p:sldId id="275" r:id="rId5"/>
    <p:sldId id="276" r:id="rId6"/>
    <p:sldId id="303" r:id="rId7"/>
    <p:sldId id="279" r:id="rId8"/>
    <p:sldId id="257" r:id="rId9"/>
    <p:sldId id="278" r:id="rId10"/>
    <p:sldId id="259" r:id="rId11"/>
    <p:sldId id="280" r:id="rId12"/>
    <p:sldId id="287" r:id="rId13"/>
    <p:sldId id="293" r:id="rId14"/>
    <p:sldId id="292" r:id="rId15"/>
    <p:sldId id="297" r:id="rId16"/>
    <p:sldId id="290" r:id="rId17"/>
    <p:sldId id="281" r:id="rId18"/>
    <p:sldId id="295" r:id="rId19"/>
    <p:sldId id="296" r:id="rId20"/>
    <p:sldId id="298" r:id="rId21"/>
    <p:sldId id="282" r:id="rId22"/>
    <p:sldId id="299" r:id="rId23"/>
    <p:sldId id="300" r:id="rId24"/>
    <p:sldId id="301" r:id="rId25"/>
    <p:sldId id="311" r:id="rId26"/>
    <p:sldId id="302" r:id="rId27"/>
    <p:sldId id="288" r:id="rId28"/>
    <p:sldId id="310" r:id="rId29"/>
    <p:sldId id="294" r:id="rId30"/>
    <p:sldId id="306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0" autoAdjust="0"/>
    <p:restoredTop sz="95652" autoAdjust="0"/>
  </p:normalViewPr>
  <p:slideViewPr>
    <p:cSldViewPr snapToGrid="0" snapToObjects="1">
      <p:cViewPr>
        <p:scale>
          <a:sx n="80" d="100"/>
          <a:sy n="80" d="100"/>
        </p:scale>
        <p:origin x="-1176" y="-2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halkboard"/>
                <a:ea typeface="Arial"/>
                <a:cs typeface="Chalkboard"/>
              </a:defRPr>
            </a:pPr>
            <a:r>
              <a:rPr lang="en-US" sz="1400" dirty="0">
                <a:latin typeface="Chalkboard"/>
                <a:cs typeface="Chalkboard"/>
              </a:rPr>
              <a:t>Teachers attending NWP Invitational Institutes, 1974 - </a:t>
            </a:r>
            <a:r>
              <a:rPr lang="en-US" sz="1400" dirty="0" smtClean="0">
                <a:latin typeface="Chalkboard"/>
                <a:cs typeface="Chalkboard"/>
              </a:rPr>
              <a:t>2015, </a:t>
            </a:r>
            <a:r>
              <a:rPr lang="en-US" sz="1400" dirty="0">
                <a:latin typeface="Chalkboard"/>
                <a:cs typeface="Chalkboard"/>
              </a:rPr>
              <a:t>cumulative</a:t>
            </a:r>
          </a:p>
        </c:rich>
      </c:tx>
      <c:layout>
        <c:manualLayout>
          <c:xMode val="edge"/>
          <c:yMode val="edge"/>
          <c:x val="0.107997267314914"/>
          <c:y val="0.034592368541625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64913658331132"/>
          <c:y val="0.185792845459906"/>
          <c:w val="0.859650350149555"/>
          <c:h val="0.691258675019945"/>
        </c:manualLayout>
      </c:layout>
      <c:areaChart>
        <c:grouping val="stacked"/>
        <c:varyColors val="0"/>
        <c:ser>
          <c:idx val="1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25400">
              <a:noFill/>
            </a:ln>
          </c:spPr>
          <c:cat>
            <c:strRef>
              <c:f>'Laurie''s data and charts'!$A$4:$A$45</c:f>
              <c:strCach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strCache>
            </c:strRef>
          </c:cat>
          <c:val>
            <c:numRef>
              <c:f>'Laurie''s data and charts'!$B$4:$B$45</c:f>
              <c:numCache>
                <c:formatCode>General</c:formatCode>
                <c:ptCount val="42"/>
                <c:pt idx="0">
                  <c:v>15.0</c:v>
                </c:pt>
                <c:pt idx="1">
                  <c:v>30.0</c:v>
                </c:pt>
                <c:pt idx="2">
                  <c:v>225.0</c:v>
                </c:pt>
                <c:pt idx="3">
                  <c:v>615.0</c:v>
                </c:pt>
                <c:pt idx="4">
                  <c:v>1185.0</c:v>
                </c:pt>
                <c:pt idx="5">
                  <c:v>1830.0</c:v>
                </c:pt>
                <c:pt idx="6">
                  <c:v>2655.0</c:v>
                </c:pt>
                <c:pt idx="7">
                  <c:v>3600.0</c:v>
                </c:pt>
                <c:pt idx="8">
                  <c:v>4635.0</c:v>
                </c:pt>
                <c:pt idx="9">
                  <c:v>5760.0</c:v>
                </c:pt>
                <c:pt idx="10">
                  <c:v>7005.0</c:v>
                </c:pt>
                <c:pt idx="11">
                  <c:v>8475.0</c:v>
                </c:pt>
                <c:pt idx="12">
                  <c:v>10020.0</c:v>
                </c:pt>
                <c:pt idx="13">
                  <c:v>11670.0</c:v>
                </c:pt>
                <c:pt idx="14">
                  <c:v>13395.0</c:v>
                </c:pt>
                <c:pt idx="15">
                  <c:v>15180.0</c:v>
                </c:pt>
                <c:pt idx="16">
                  <c:v>17100.0</c:v>
                </c:pt>
                <c:pt idx="17">
                  <c:v>19245.0</c:v>
                </c:pt>
                <c:pt idx="18">
                  <c:v>21510.0</c:v>
                </c:pt>
                <c:pt idx="19">
                  <c:v>23835.0</c:v>
                </c:pt>
                <c:pt idx="20">
                  <c:v>26235.0</c:v>
                </c:pt>
                <c:pt idx="21">
                  <c:v>28263.0</c:v>
                </c:pt>
                <c:pt idx="22">
                  <c:v>30874.0</c:v>
                </c:pt>
                <c:pt idx="23">
                  <c:v>33605.0</c:v>
                </c:pt>
                <c:pt idx="24">
                  <c:v>36183.0</c:v>
                </c:pt>
                <c:pt idx="25">
                  <c:v>39001.0</c:v>
                </c:pt>
                <c:pt idx="26">
                  <c:v>42151.0</c:v>
                </c:pt>
                <c:pt idx="27">
                  <c:v>45184.0</c:v>
                </c:pt>
                <c:pt idx="28">
                  <c:v>48292.0</c:v>
                </c:pt>
                <c:pt idx="29">
                  <c:v>51443.0</c:v>
                </c:pt>
                <c:pt idx="30">
                  <c:v>54472.0</c:v>
                </c:pt>
                <c:pt idx="31">
                  <c:v>57675.0</c:v>
                </c:pt>
                <c:pt idx="32">
                  <c:v>60798.0</c:v>
                </c:pt>
                <c:pt idx="33">
                  <c:v>64018.0</c:v>
                </c:pt>
                <c:pt idx="34">
                  <c:v>67348.0</c:v>
                </c:pt>
                <c:pt idx="35">
                  <c:v>70599.0</c:v>
                </c:pt>
                <c:pt idx="36">
                  <c:v>73709.0</c:v>
                </c:pt>
                <c:pt idx="37">
                  <c:v>76365.0</c:v>
                </c:pt>
                <c:pt idx="38">
                  <c:v>78511.0</c:v>
                </c:pt>
                <c:pt idx="39">
                  <c:v>80575.0</c:v>
                </c:pt>
                <c:pt idx="40">
                  <c:v>82430.0</c:v>
                </c:pt>
                <c:pt idx="41">
                  <c:v>84349.0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201608"/>
        <c:axId val="-2088198248"/>
      </c:areaChart>
      <c:catAx>
        <c:axId val="-2088201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819824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-20881982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8201608"/>
        <c:crosses val="autoZero"/>
        <c:crossBetween val="midCat"/>
      </c:valAx>
      <c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ln w="3175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0.03594</cdr:x>
      <cdr:y>0.84736</cdr:y>
    </cdr:from>
    <cdr:to>
      <cdr:x>0.18164</cdr:x>
      <cdr:y>0.93402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028" y="3599535"/>
          <a:ext cx="1147257" cy="3680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1974</a:t>
          </a:r>
          <a:endParaRPr lang="en-US" dirty="0"/>
        </a:p>
      </cdr:txBody>
    </cdr:sp>
  </cdr:relSizeAnchor>
  <cdr:relSizeAnchor xmlns:cdr="http://schemas.openxmlformats.org/drawingml/2006/chartDrawing">
    <cdr:from>
      <cdr:x>0.87844</cdr:x>
      <cdr:y>0.8517</cdr:y>
    </cdr:from>
    <cdr:to>
      <cdr:x>1</cdr:x>
      <cdr:y>0.93978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7235" y="3617957"/>
          <a:ext cx="957219" cy="374141"/>
        </a:xfrm>
        <a:prstGeom xmlns:a="http://schemas.openxmlformats.org/drawingml/2006/main" prst="rect">
          <a:avLst/>
        </a:prstGeom>
        <a:solidFill xmlns:a="http://schemas.openxmlformats.org/drawingml/2006/main">
          <a:srgbClr val="FAC09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2015</a:t>
          </a:r>
          <a:endParaRPr lang="en-US" dirty="0"/>
        </a:p>
      </cdr:txBody>
    </cdr:sp>
  </cdr:relSizeAnchor>
  <cdr:relSizeAnchor xmlns:cdr="http://schemas.openxmlformats.org/drawingml/2006/chartDrawing">
    <cdr:from>
      <cdr:x>0.30817</cdr:x>
      <cdr:y>0.47524</cdr:y>
    </cdr:from>
    <cdr:to>
      <cdr:x>0.419</cdr:x>
      <cdr:y>0.77904</cdr:y>
    </cdr:to>
    <cdr:pic>
      <cdr:nvPicPr>
        <cdr:cNvPr id="4" name="Picture 3" descr="C:\Users\Allison\Pictures\NWP images\person hikin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426695" y="2018764"/>
          <a:ext cx="872726" cy="129052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0.52835</cdr:x>
      <cdr:y>0.24173</cdr:y>
    </cdr:from>
    <cdr:to>
      <cdr:x>0.66705</cdr:x>
      <cdr:y>0.6274</cdr:y>
    </cdr:to>
    <cdr:pic>
      <cdr:nvPicPr>
        <cdr:cNvPr id="5" name="Picture 4" descr="C:\Users\Allison\Pictures\NWP images\person hikin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160460" y="1026832"/>
          <a:ext cx="1092200" cy="16383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9EF8-4780-E54D-AD88-37FCA566D801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D11D-483A-7340-A15A-F45C0C262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9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5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0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5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D11D-483A-7340-A15A-F45C0C262F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6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8358-BD8D-2A43-8A07-A674DB51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90B3-D200-3E4A-9062-43E0583F5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A07C-5176-B043-9047-92D00ACE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6EF-4218-CB47-8D7D-9CB3C367C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10A8-7087-B842-9A4B-BE01C7C8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7480-95AD-E740-B463-032094DEB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36F6-24F4-D04E-8242-5939415C1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A296-94A3-7945-8E68-6D41FED70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2A8-F42B-384B-B98A-25A538EB0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D15A-49FA-7343-A807-0D340D8CD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645B-C24D-564C-AD2C-CB4BD6CD4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884" y="0"/>
            <a:ext cx="6921116" cy="145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03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D077-0C05-3D46-A0C0-EE2C1B84DD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984375" cy="1140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rgbClr val="800000"/>
          </a:solidFill>
          <a:latin typeface="Lucida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1" kern="1200">
          <a:solidFill>
            <a:schemeClr val="tx1"/>
          </a:solidFill>
          <a:latin typeface="Chalkboard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nverness-research.org/2016/08/11/ab2006-03_rpt_nwp-nti-report/" TargetMode="External"/><Relationship Id="rId4" Type="http://schemas.openxmlformats.org/officeDocument/2006/relationships/hyperlink" Target="http://inverness-research.org/2017/12/27/portfolio-c3wp/" TargetMode="External"/><Relationship Id="rId5" Type="http://schemas.openxmlformats.org/officeDocument/2006/relationships/hyperlink" Target="http://inverness-research.org/2017/12/27/portfolio-nwp/" TargetMode="External"/><Relationship Id="rId6" Type="http://schemas.openxmlformats.org/officeDocument/2006/relationships/hyperlink" Target="https://www.nwp.org/cs/public/print/doc/results/leadership_legacy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nthro.palomar.edu/synthetic/synth_9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82140"/>
            <a:ext cx="8470900" cy="238505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4400" dirty="0" smtClean="0"/>
              <a:t>	THE NWP (R)EVOLUTION:</a:t>
            </a:r>
            <a:br>
              <a:rPr lang="en-US" sz="4400" dirty="0" smtClean="0"/>
            </a:br>
            <a:r>
              <a:rPr lang="en-US" dirty="0" smtClean="0"/>
              <a:t>How and Why the NWP Will Keep Going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4414520"/>
            <a:ext cx="7632700" cy="1752600"/>
          </a:xfrm>
        </p:spPr>
        <p:txBody>
          <a:bodyPr/>
          <a:lstStyle/>
          <a:p>
            <a:r>
              <a:rPr lang="en-US" dirty="0" smtClean="0"/>
              <a:t>Spring meeting 2018</a:t>
            </a:r>
          </a:p>
          <a:p>
            <a:r>
              <a:rPr lang="en-US" dirty="0" smtClean="0"/>
              <a:t>Laura Stokes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3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51" y="0"/>
            <a:ext cx="7090449" cy="145601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same </a:t>
            </a:r>
            <a:r>
              <a:rPr lang="en-US" sz="3200" dirty="0"/>
              <a:t>c</a:t>
            </a:r>
            <a:r>
              <a:rPr lang="en-US" sz="3200" dirty="0" smtClean="0"/>
              <a:t>onnection dynamics function in smaller sub-networks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State networks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E.g., Kentucky in the annual report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Regional networks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Shared interest networks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Your local site network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4338637"/>
            <a:ext cx="32131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1" y="1844674"/>
            <a:ext cx="2514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424767"/>
            <a:ext cx="7772400" cy="13620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n-US" sz="2800" dirty="0"/>
              <a:t>B</a:t>
            </a:r>
            <a:r>
              <a:rPr lang="en-US" sz="2800" dirty="0" smtClean="0"/>
              <a:t>. The </a:t>
            </a:r>
            <a:r>
              <a:rPr lang="en-US" sz="2800" dirty="0" err="1" smtClean="0"/>
              <a:t>nWP’s</a:t>
            </a:r>
            <a:r>
              <a:rPr lang="en-US" sz="2800" dirty="0" smtClean="0"/>
              <a:t> capability </a:t>
            </a:r>
            <a:r>
              <a:rPr lang="en-US" sz="2800" dirty="0"/>
              <a:t>to develop </a:t>
            </a:r>
            <a:r>
              <a:rPr lang="en-US" sz="2800" dirty="0">
                <a:solidFill>
                  <a:srgbClr val="000000"/>
                </a:solidFill>
              </a:rPr>
              <a:t>TEACHER LEADERS </a:t>
            </a:r>
            <a:r>
              <a:rPr lang="en-US" sz="2800" dirty="0"/>
              <a:t>and promote their </a:t>
            </a:r>
            <a:r>
              <a:rPr lang="en-US" sz="2800" dirty="0" smtClean="0"/>
              <a:t>many contributions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06047"/>
            <a:ext cx="7772400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I.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405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84" y="228600"/>
            <a:ext cx="6921116" cy="145601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Arial" charset="0"/>
              </a:rPr>
              <a:t/>
            </a:r>
            <a:br>
              <a:rPr lang="en-US" sz="3100" dirty="0" smtClean="0">
                <a:cs typeface="Arial" charset="0"/>
              </a:rPr>
            </a:br>
            <a:r>
              <a:rPr lang="en-US" sz="3100" dirty="0" smtClean="0">
                <a:cs typeface="Arial" charset="0"/>
              </a:rPr>
              <a:t>Nearly </a:t>
            </a:r>
            <a:r>
              <a:rPr lang="en-US" sz="3100" dirty="0" smtClean="0">
                <a:solidFill>
                  <a:srgbClr val="000000"/>
                </a:solidFill>
                <a:cs typeface="Arial" charset="0"/>
              </a:rPr>
              <a:t>90 thousand teachers </a:t>
            </a:r>
            <a:r>
              <a:rPr lang="en-US" sz="3100" dirty="0" smtClean="0">
                <a:cs typeface="Arial" charset="0"/>
              </a:rPr>
              <a:t>have participated in Summer Invitational Institutes since 1974</a:t>
            </a:r>
            <a:r>
              <a:rPr lang="en-US" sz="3100" dirty="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cs typeface="Arial" charset="0"/>
              </a:rPr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954256"/>
              </p:ext>
            </p:extLst>
          </p:nvPr>
        </p:nvGraphicFramePr>
        <p:xfrm>
          <a:off x="495072" y="2108200"/>
          <a:ext cx="8166327" cy="44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60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NWP is expanding its capacity to generate leadership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11182" y="1874991"/>
            <a:ext cx="5384800" cy="4517245"/>
            <a:chOff x="3611182" y="1874991"/>
            <a:chExt cx="5384800" cy="4517245"/>
          </a:xfrm>
        </p:grpSpPr>
        <p:sp>
          <p:nvSpPr>
            <p:cNvPr id="5" name="TextBox 4"/>
            <p:cNvSpPr txBox="1"/>
            <p:nvPr/>
          </p:nvSpPr>
          <p:spPr>
            <a:xfrm>
              <a:off x="4533142" y="5561239"/>
              <a:ext cx="371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Chalkboard"/>
                  <a:cs typeface="Chalkboard"/>
                </a:rPr>
                <a:t>The </a:t>
              </a:r>
              <a:r>
                <a:rPr lang="en-US" sz="2400" dirty="0" smtClean="0">
                  <a:solidFill>
                    <a:srgbClr val="800000"/>
                  </a:solidFill>
                  <a:latin typeface="Chalkboard"/>
                  <a:cs typeface="Chalkboard"/>
                </a:rPr>
                <a:t>New Pathways to Leadership </a:t>
              </a:r>
              <a:r>
                <a:rPr lang="en-US" sz="2400" dirty="0" smtClean="0">
                  <a:latin typeface="Chalkboard"/>
                  <a:cs typeface="Chalkboard"/>
                </a:rPr>
                <a:t>Initiative</a:t>
              </a:r>
              <a:endParaRPr lang="en-US" sz="2400" dirty="0">
                <a:latin typeface="Chalkboard"/>
                <a:cs typeface="Chalkboard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611182" y="1874991"/>
              <a:ext cx="5384800" cy="3686248"/>
              <a:chOff x="3556001" y="2785091"/>
              <a:chExt cx="5384800" cy="368624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001" y="2785091"/>
                <a:ext cx="5384800" cy="2672939"/>
              </a:xfrm>
              <a:prstGeom prst="rect">
                <a:avLst/>
              </a:prstGeom>
            </p:spPr>
          </p:pic>
          <p:sp>
            <p:nvSpPr>
              <p:cNvPr id="9" name="Up Arrow 8"/>
              <p:cNvSpPr/>
              <p:nvPr/>
            </p:nvSpPr>
            <p:spPr>
              <a:xfrm rot="1046508">
                <a:off x="4648645" y="5266382"/>
                <a:ext cx="427924" cy="1204527"/>
              </a:xfrm>
              <a:prstGeom prst="upArrow">
                <a:avLst/>
              </a:prstGeom>
              <a:solidFill>
                <a:srgbClr val="0000FF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5605784" y="5266812"/>
                <a:ext cx="427924" cy="1204527"/>
              </a:xfrm>
              <a:prstGeom prst="upArrow">
                <a:avLst/>
              </a:prstGeom>
              <a:solidFill>
                <a:srgbClr val="0000FF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Up Arrow 10"/>
              <p:cNvSpPr/>
              <p:nvPr/>
            </p:nvSpPr>
            <p:spPr>
              <a:xfrm rot="20442741">
                <a:off x="6574915" y="5266812"/>
                <a:ext cx="427924" cy="1204527"/>
              </a:xfrm>
              <a:prstGeom prst="upArrow">
                <a:avLst/>
              </a:prstGeom>
              <a:solidFill>
                <a:srgbClr val="0000FF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04452" y="2505540"/>
            <a:ext cx="2957923" cy="3890740"/>
            <a:chOff x="804452" y="2039831"/>
            <a:chExt cx="2957923" cy="3890740"/>
          </a:xfrm>
        </p:grpSpPr>
        <p:grpSp>
          <p:nvGrpSpPr>
            <p:cNvPr id="13" name="Group 12"/>
            <p:cNvGrpSpPr/>
            <p:nvPr/>
          </p:nvGrpSpPr>
          <p:grpSpPr>
            <a:xfrm>
              <a:off x="804452" y="2039831"/>
              <a:ext cx="2063750" cy="3628602"/>
              <a:chOff x="853077" y="2860027"/>
              <a:chExt cx="1714529" cy="4024909"/>
            </a:xfrm>
            <a:solidFill>
              <a:srgbClr val="0000FF"/>
            </a:solidFill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77" y="2860027"/>
                <a:ext cx="1714529" cy="3116762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8" name="Up Arrow 7"/>
              <p:cNvSpPr/>
              <p:nvPr/>
            </p:nvSpPr>
            <p:spPr>
              <a:xfrm rot="652782">
                <a:off x="1408653" y="5733698"/>
                <a:ext cx="427924" cy="1151238"/>
              </a:xfrm>
              <a:prstGeom prst="upArrow">
                <a:avLst>
                  <a:gd name="adj1" fmla="val 46125"/>
                  <a:gd name="adj2" fmla="val 50000"/>
                </a:avLst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799403" y="5099574"/>
              <a:ext cx="19629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>
                  <a:latin typeface="Chalkboard"/>
                  <a:cs typeface="Chalkboard"/>
                </a:rPr>
                <a:t>Invitational Institutes</a:t>
              </a:r>
              <a:endParaRPr lang="en-US" sz="24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4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leaders contribute in countless ways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381000" y="1666876"/>
            <a:ext cx="8229600" cy="519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kern="1200" dirty="0" smtClean="0">
                <a:latin typeface="Chalkboard"/>
                <a:cs typeface="Chalkboard"/>
              </a:rPr>
              <a:t>Advocating for what's </a:t>
            </a:r>
            <a:r>
              <a:rPr lang="en-US" sz="2200" kern="1200" dirty="0">
                <a:latin typeface="Chalkboard"/>
                <a:cs typeface="Chalkboard"/>
              </a:rPr>
              <a:t>right for </a:t>
            </a:r>
            <a:r>
              <a:rPr lang="en-US" sz="2200" kern="1200" dirty="0" smtClean="0">
                <a:latin typeface="Chalkboard"/>
                <a:cs typeface="Chalkboard"/>
              </a:rPr>
              <a:t>students</a:t>
            </a:r>
          </a:p>
          <a:p>
            <a:pPr>
              <a:lnSpc>
                <a:spcPct val="120000"/>
              </a:lnSpc>
            </a:pPr>
            <a:r>
              <a:rPr lang="en-US" sz="2200" kern="1200" dirty="0" smtClean="0">
                <a:latin typeface="Chalkboard"/>
                <a:cs typeface="Chalkboard"/>
              </a:rPr>
              <a:t>Staying informed about practice and policy</a:t>
            </a:r>
            <a:endParaRPr lang="en-US" sz="2200" kern="1200" dirty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en-US" sz="2200" kern="1200" dirty="0">
                <a:latin typeface="Chalkboard"/>
                <a:cs typeface="Chalkboard"/>
              </a:rPr>
              <a:t>Opening the classroom door and going public with teaching</a:t>
            </a:r>
          </a:p>
          <a:p>
            <a:pPr>
              <a:lnSpc>
                <a:spcPct val="120000"/>
              </a:lnSpc>
            </a:pPr>
            <a:r>
              <a:rPr lang="en-US" sz="2200" kern="1200" dirty="0">
                <a:latin typeface="Chalkboard"/>
                <a:cs typeface="Chalkboard"/>
              </a:rPr>
              <a:t>Working "alongside" teachers and leading collaboratively</a:t>
            </a:r>
          </a:p>
          <a:p>
            <a:pPr>
              <a:lnSpc>
                <a:spcPct val="120000"/>
              </a:lnSpc>
            </a:pPr>
            <a:r>
              <a:rPr lang="en-US" sz="2200" kern="1200" dirty="0">
                <a:latin typeface="Chalkboard"/>
                <a:cs typeface="Chalkboard"/>
              </a:rPr>
              <a:t>Taking a stand, speaking </a:t>
            </a:r>
            <a:r>
              <a:rPr lang="en-US" sz="2200" kern="1200" dirty="0" smtClean="0">
                <a:latin typeface="Chalkboard"/>
                <a:cs typeface="Chalkboard"/>
              </a:rPr>
              <a:t>up, being passionate about teaching</a:t>
            </a:r>
            <a:endParaRPr lang="en-US" sz="2200" kern="1200" dirty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en-US" sz="2200" kern="1200" dirty="0">
                <a:latin typeface="Chalkboard"/>
                <a:cs typeface="Chalkboard"/>
              </a:rPr>
              <a:t>Learning and reflecting on practice as a teacher and </a:t>
            </a:r>
            <a:r>
              <a:rPr lang="en-US" sz="2200" kern="1200" dirty="0" smtClean="0">
                <a:latin typeface="Chalkboard"/>
                <a:cs typeface="Chalkboard"/>
              </a:rPr>
              <a:t>leader</a:t>
            </a:r>
          </a:p>
          <a:p>
            <a:pPr>
              <a:lnSpc>
                <a:spcPct val="120000"/>
              </a:lnSpc>
            </a:pPr>
            <a:r>
              <a:rPr lang="en-US" sz="2200" kern="1200" dirty="0" smtClean="0">
                <a:latin typeface="Chalkboard"/>
                <a:cs typeface="Chalkboard"/>
              </a:rPr>
              <a:t>Sharing classroom practices that work</a:t>
            </a:r>
            <a:endParaRPr lang="en-US" sz="2200" kern="1200" dirty="0">
              <a:latin typeface="Chalkboard"/>
              <a:cs typeface="Chalkboard"/>
            </a:endParaRPr>
          </a:p>
          <a:p>
            <a:pPr marL="0" indent="0" algn="r">
              <a:buNone/>
            </a:pPr>
            <a:endParaRPr lang="en-US" sz="1600" i="1" kern="1200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~7,500</a:t>
            </a:r>
            <a:r>
              <a:rPr lang="en-US" sz="2800" b="1" kern="1200" dirty="0" smtClean="0">
                <a:solidFill>
                  <a:srgbClr val="800000"/>
                </a:solidFill>
                <a:latin typeface="Chalkboard"/>
                <a:cs typeface="Chalkboard"/>
              </a:rPr>
              <a:t> </a:t>
            </a:r>
            <a:r>
              <a:rPr lang="en-US" sz="2800" kern="1200" dirty="0" smtClean="0">
                <a:latin typeface="Chalkboard"/>
                <a:cs typeface="Chalkboard"/>
              </a:rPr>
              <a:t>NWP</a:t>
            </a:r>
            <a:r>
              <a:rPr lang="en-US" sz="2800" kern="12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800" kern="1200" dirty="0" smtClean="0">
                <a:solidFill>
                  <a:srgbClr val="000000"/>
                </a:solidFill>
                <a:latin typeface="Chalkboard"/>
                <a:cs typeface="Chalkboard"/>
              </a:rPr>
              <a:t>teacher-leaders </a:t>
            </a:r>
            <a:r>
              <a:rPr lang="en-US" sz="2800" kern="1200" dirty="0" smtClean="0">
                <a:latin typeface="Chalkboard"/>
                <a:cs typeface="Chalkboard"/>
              </a:rPr>
              <a:t>are active </a:t>
            </a:r>
            <a:r>
              <a:rPr lang="en-US" sz="2800" dirty="0" smtClean="0">
                <a:latin typeface="Chalkboard"/>
                <a:cs typeface="Chalkboard"/>
              </a:rPr>
              <a:t>any given year, serving </a:t>
            </a: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~80,000 </a:t>
            </a:r>
            <a:r>
              <a:rPr lang="en-US" sz="2800" dirty="0" smtClean="0">
                <a:latin typeface="Chalkboard"/>
                <a:cs typeface="Chalkboard"/>
              </a:rPr>
              <a:t>teachers.</a:t>
            </a:r>
            <a:endParaRPr lang="en-US" sz="1800" kern="1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80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84" y="38100"/>
            <a:ext cx="6921116" cy="1456018"/>
          </a:xfrm>
        </p:spPr>
        <p:txBody>
          <a:bodyPr>
            <a:normAutofit/>
          </a:bodyPr>
          <a:lstStyle/>
          <a:p>
            <a:r>
              <a:rPr lang="en-US" dirty="0" smtClean="0"/>
              <a:t>NWP Teachers persist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NWP teachers stay in education for 22.7 years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72% stay in the classroom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Others become</a:t>
            </a:r>
          </a:p>
          <a:p>
            <a:pPr lvl="1"/>
            <a:r>
              <a:rPr lang="en-US" dirty="0" smtClean="0"/>
              <a:t>Principals and district administrators</a:t>
            </a:r>
          </a:p>
          <a:p>
            <a:pPr lvl="1"/>
            <a:r>
              <a:rPr lang="en-US" dirty="0"/>
              <a:t>University faculty members</a:t>
            </a:r>
          </a:p>
          <a:p>
            <a:pPr lvl="1"/>
            <a:r>
              <a:rPr lang="en-US" dirty="0" smtClean="0"/>
              <a:t>Leaders in education improvement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30871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484" y="55033"/>
            <a:ext cx="7200516" cy="1790700"/>
          </a:xfrm>
        </p:spPr>
        <p:txBody>
          <a:bodyPr>
            <a:noAutofit/>
          </a:bodyPr>
          <a:lstStyle/>
          <a:p>
            <a:r>
              <a:rPr lang="en-US" sz="2800" dirty="0" smtClean="0"/>
              <a:t>Yield: A reservoir of “capital”—i.e., assets to draw from to keep going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4874"/>
            <a:ext cx="8636000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0000"/>
                </a:solidFill>
              </a:rPr>
              <a:t>Leadership</a:t>
            </a:r>
            <a:r>
              <a:rPr lang="en-US" dirty="0" smtClean="0"/>
              <a:t>—in classrooms and throughout the system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800000"/>
                </a:solidFill>
              </a:rPr>
              <a:t>Knowledge</a:t>
            </a:r>
            <a:r>
              <a:rPr lang="en-US" dirty="0"/>
              <a:t>—collective, and in sharable forms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0000"/>
                </a:solidFill>
              </a:rPr>
              <a:t>Relationships</a:t>
            </a:r>
            <a:r>
              <a:rPr lang="en-US" dirty="0" smtClean="0"/>
              <a:t>—personal and organizational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Designs</a:t>
            </a:r>
            <a:r>
              <a:rPr lang="en-US" dirty="0" smtClean="0"/>
              <a:t>—for teacher learning, and for ongoing knowledge forming and sharing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0000"/>
                </a:solidFill>
              </a:rPr>
              <a:t>Evidence</a:t>
            </a:r>
            <a:r>
              <a:rPr lang="en-US" dirty="0" smtClean="0"/>
              <a:t> of effectiveness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0000"/>
                </a:solidFill>
              </a:rPr>
              <a:t>Experience</a:t>
            </a:r>
            <a:r>
              <a:rPr lang="en-US" dirty="0" smtClean="0"/>
              <a:t>—individual and shared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0000"/>
                </a:solidFill>
              </a:rPr>
              <a:t>Visibility</a:t>
            </a:r>
            <a:r>
              <a:rPr lang="en-US" dirty="0" smtClean="0"/>
              <a:t> and collective </a:t>
            </a:r>
            <a:r>
              <a:rPr lang="en-US" dirty="0" smtClean="0">
                <a:solidFill>
                  <a:srgbClr val="800000"/>
                </a:solidFill>
              </a:rPr>
              <a:t>voice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339320"/>
            <a:ext cx="7772400" cy="13620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A</a:t>
            </a:r>
            <a:r>
              <a:rPr lang="en-US" sz="3200" dirty="0" smtClean="0"/>
              <a:t>. The CORE </a:t>
            </a:r>
            <a:r>
              <a:rPr lang="en-US" sz="3200" dirty="0"/>
              <a:t>VALUES </a:t>
            </a:r>
            <a:r>
              <a:rPr lang="en-US" sz="3200" dirty="0" smtClean="0"/>
              <a:t>and principles that shape the </a:t>
            </a:r>
            <a:r>
              <a:rPr lang="en-US" sz="3200" dirty="0" err="1" smtClean="0"/>
              <a:t>nwp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22313" y="1651000"/>
            <a:ext cx="671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PART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I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.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The roots and the DNA</a:t>
            </a:r>
            <a:endParaRPr lang="en-US" sz="2800" b="1" i="1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189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125" y="1456018"/>
            <a:ext cx="8731250" cy="5097181"/>
          </a:xfrm>
        </p:spPr>
        <p:txBody>
          <a:bodyPr/>
          <a:lstStyle/>
          <a:p>
            <a:pPr marL="57150" indent="0">
              <a:buNone/>
            </a:pPr>
            <a:r>
              <a:rPr lang="en-US" sz="2000" i="0" dirty="0" smtClean="0"/>
              <a:t>“A driving </a:t>
            </a:r>
            <a:r>
              <a:rPr lang="en-US" sz="2000" i="0" dirty="0"/>
              <a:t>principle behind every one of the local sites of the NWP is to offer teachers both a strong, welcoming professional home and community of learners and an invitation to co-create that </a:t>
            </a:r>
            <a:r>
              <a:rPr lang="en-US" sz="2000" i="0" dirty="0" smtClean="0"/>
              <a:t>community.” 										</a:t>
            </a:r>
            <a:r>
              <a:rPr lang="en-US" sz="1800" b="0" i="0" dirty="0" smtClean="0"/>
              <a:t>–Heenan, et al., 2017 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2" y="4952761"/>
            <a:ext cx="8229599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“She made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comment, ‘If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I go to another school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district,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will I not get to be part of the Writing Project anymore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?’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I said, ‘Honey it doesn’t matter where you are, you are going to be part of the Writing Project wherever you are.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’” 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- C3WP </a:t>
            </a:r>
            <a:r>
              <a:rPr lang="en-US" dirty="0">
                <a:solidFill>
                  <a:srgbClr val="000000"/>
                </a:solidFill>
                <a:latin typeface="Chalkboard"/>
                <a:cs typeface="Chalkboard"/>
              </a:rPr>
              <a:t>teacher </a:t>
            </a:r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leader</a:t>
            </a:r>
            <a:endParaRPr lang="en-US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3048000"/>
            <a:ext cx="8229600" cy="16619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am learning so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much…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it is sort of a networking collaborative thing, and it is really kind of amazing to find so many like-minded people that I can talk with…I feel like I am always in PD because I am always talking with someone about writing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.”</a:t>
            </a:r>
            <a:r>
              <a:rPr lang="en-US" sz="2000" dirty="0">
                <a:latin typeface="Chalkboard"/>
                <a:cs typeface="Chalkboard"/>
              </a:rPr>
              <a:t> </a:t>
            </a:r>
            <a:endParaRPr lang="en-US" sz="2000" dirty="0" smtClean="0">
              <a:latin typeface="Chalkboard"/>
              <a:cs typeface="Chalkboard"/>
            </a:endParaRPr>
          </a:p>
          <a:p>
            <a:pPr algn="r"/>
            <a:r>
              <a:rPr lang="en-US" dirty="0" smtClean="0">
                <a:latin typeface="Chalkboard"/>
                <a:cs typeface="Chalkboard"/>
              </a:rPr>
              <a:t>- Teacher </a:t>
            </a:r>
            <a:r>
              <a:rPr lang="en-US" dirty="0">
                <a:latin typeface="Chalkboard"/>
                <a:cs typeface="Chalkboard"/>
              </a:rPr>
              <a:t>in </a:t>
            </a:r>
            <a:r>
              <a:rPr lang="en-US" dirty="0" smtClean="0">
                <a:latin typeface="Chalkboard"/>
                <a:cs typeface="Chalkboard"/>
              </a:rPr>
              <a:t>C3WP</a:t>
            </a:r>
            <a:endParaRPr lang="en-US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002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Egalitarianism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018"/>
            <a:ext cx="8229600" cy="52959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i="0" dirty="0"/>
              <a:t>Approaching every colleague as a potentially valuable contributor to professional learning and </a:t>
            </a:r>
            <a:r>
              <a:rPr lang="en-US" i="0" dirty="0" smtClean="0"/>
              <a:t>community</a:t>
            </a:r>
            <a:endParaRPr lang="en-US" i="0" dirty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  <a:p>
            <a:pPr marL="114300" indent="0">
              <a:buNone/>
            </a:pPr>
            <a:endParaRPr lang="en-US" i="1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i="1" dirty="0" smtClean="0"/>
          </a:p>
          <a:p>
            <a:pPr marL="114300" indent="0" algn="ctr">
              <a:buNone/>
            </a:pPr>
            <a:r>
              <a:rPr lang="en-US" b="0" i="1" dirty="0" smtClean="0"/>
              <a:t>The </a:t>
            </a:r>
            <a:r>
              <a:rPr lang="en-US" b="0" i="1" dirty="0"/>
              <a:t>NWP has no place for deficit </a:t>
            </a:r>
            <a:r>
              <a:rPr lang="en-US" b="0" i="1" dirty="0" smtClean="0"/>
              <a:t>thinking</a:t>
            </a:r>
            <a:r>
              <a:rPr lang="en-US" b="0" dirty="0"/>
              <a:t>.</a:t>
            </a:r>
            <a:endParaRPr lang="en-US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942166"/>
            <a:ext cx="7810500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“The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NTI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people stated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that specifically at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the beginning, ‘The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reason we are going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to be here—the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primary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goal—is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to treat each other like the professionals that we are.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’”</a:t>
            </a:r>
          </a:p>
          <a:p>
            <a:pPr algn="r"/>
            <a:r>
              <a:rPr lang="en-US" dirty="0">
                <a:solidFill>
                  <a:srgbClr val="800000"/>
                </a:solidFill>
                <a:latin typeface="Chalkboard"/>
                <a:cs typeface="Chalkboard"/>
              </a:rPr>
              <a:t>	</a:t>
            </a:r>
            <a:r>
              <a:rPr lang="en-US" dirty="0" smtClean="0">
                <a:solidFill>
                  <a:srgbClr val="800000"/>
                </a:solidFill>
                <a:latin typeface="Chalkboard"/>
                <a:cs typeface="Chalkboard"/>
              </a:rPr>
              <a:t>	</a:t>
            </a:r>
            <a:r>
              <a:rPr lang="en-US" dirty="0" smtClean="0">
                <a:latin typeface="Chalkboard"/>
                <a:cs typeface="Chalkboard"/>
              </a:rPr>
              <a:t>- Novice teacher </a:t>
            </a:r>
            <a:r>
              <a:rPr lang="en-US" dirty="0">
                <a:latin typeface="Chalkboard"/>
                <a:cs typeface="Chalkboard"/>
              </a:rPr>
              <a:t>in NWP New </a:t>
            </a:r>
            <a:r>
              <a:rPr lang="en-US" dirty="0" smtClean="0">
                <a:latin typeface="Chalkboard"/>
                <a:cs typeface="Chalkboard"/>
              </a:rPr>
              <a:t>Teacher Initiative, 2006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677054"/>
            <a:ext cx="7810500" cy="98488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“When you are a thinking partner to a teacher, it is more than giving her some ideas… it is a whole different mindset.”</a:t>
            </a:r>
          </a:p>
          <a:p>
            <a:pPr algn="r"/>
            <a:r>
              <a:rPr lang="en-US" dirty="0">
                <a:latin typeface="Chalkboard"/>
                <a:cs typeface="Chalkboard"/>
              </a:rPr>
              <a:t>- Teacher leader in the C3WP, </a:t>
            </a:r>
            <a:r>
              <a:rPr lang="en-US" dirty="0" smtClean="0">
                <a:latin typeface="Chalkboard"/>
                <a:cs typeface="Chalkboard"/>
              </a:rPr>
              <a:t>2016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4814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I</a:t>
            </a:r>
            <a:r>
              <a:rPr lang="en-US" dirty="0" smtClean="0"/>
              <a:t>’m here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offer a perspective on the NWP: How I see its unique strengths and assets going forward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applaud and encourage you as you shape the NWP’s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2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84" y="20918"/>
            <a:ext cx="6921116" cy="1456018"/>
          </a:xfrm>
        </p:spPr>
        <p:txBody>
          <a:bodyPr/>
          <a:lstStyle/>
          <a:p>
            <a:r>
              <a:rPr lang="en-US" dirty="0" smtClean="0"/>
              <a:t>Inquiry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3195577"/>
            <a:ext cx="8242300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“The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core of the idea of our teacher inquiry class is that [inquiry] is helping the new teachers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reframe how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they look at their work. One of the teachers in the class last week said, ‘Every time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something comes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up in my class, I stand back and think – Hmmm?’ So as novice teachers assimilate inquiry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, and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approach what they do in their classrooms in that way, then they are more likely to stay in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the profession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. And that’s because they are likely to be more successful. Because it’s a way of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getting better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results, and having teaching be a more satisfying process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.” </a:t>
            </a:r>
          </a:p>
          <a:p>
            <a:pPr algn="r"/>
            <a:r>
              <a:rPr lang="en-US" dirty="0">
                <a:latin typeface="Chalkboard"/>
                <a:cs typeface="Chalkboard"/>
              </a:rPr>
              <a:t>- Site Coordinator in New Teacher </a:t>
            </a:r>
            <a:r>
              <a:rPr lang="en-US" dirty="0" smtClean="0">
                <a:latin typeface="Chalkboard"/>
                <a:cs typeface="Chalkboard"/>
              </a:rPr>
              <a:t>Initiative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692836"/>
            <a:ext cx="8242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Chalkboard"/>
                <a:cs typeface="Chalkboard"/>
              </a:rPr>
              <a:t>“Permeating the entire NWP culture is the idea that constant questioning and searching are fundamental to good teaching.”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</a:p>
          <a:p>
            <a:pPr algn="r"/>
            <a:r>
              <a:rPr lang="en-US" dirty="0" smtClean="0">
                <a:latin typeface="Chalkboard"/>
                <a:cs typeface="Chalkboard"/>
              </a:rPr>
              <a:t>Lieberman </a:t>
            </a:r>
            <a:r>
              <a:rPr lang="en-US" dirty="0">
                <a:latin typeface="Chalkboard"/>
                <a:cs typeface="Chalkboard"/>
              </a:rPr>
              <a:t>and Wood, </a:t>
            </a:r>
            <a:r>
              <a:rPr lang="en-US" dirty="0" smtClean="0">
                <a:latin typeface="Chalkboard"/>
                <a:cs typeface="Chalkboard"/>
              </a:rPr>
              <a:t>2002</a:t>
            </a:r>
            <a:r>
              <a:rPr lang="en-US" dirty="0">
                <a:latin typeface="Chalkboard"/>
                <a:cs typeface="Chalkboar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6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725862"/>
            <a:ext cx="77724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B</a:t>
            </a:r>
            <a:r>
              <a:rPr lang="en-US" sz="3200" dirty="0" smtClean="0"/>
              <a:t>. bringing </a:t>
            </a:r>
            <a:r>
              <a:rPr lang="en-US" sz="3200" dirty="0"/>
              <a:t>into expression the BEST IN WHAT IT MEANS TO BE HUMAN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873780"/>
            <a:ext cx="7772400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II.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29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voice—and a desire to participate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384" y="4267200"/>
            <a:ext cx="7734300" cy="2174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latin typeface="Chalkboard"/>
                <a:cs typeface="Chalkboard"/>
              </a:rPr>
              <a:t>Helping STUDENTS develop their voices and participate—</a:t>
            </a:r>
          </a:p>
          <a:p>
            <a:pPr algn="l"/>
            <a:endParaRPr lang="en-US" sz="2000" dirty="0" smtClean="0">
              <a:latin typeface="Chalkboard"/>
              <a:cs typeface="Chalkboard"/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Letters to the Next President: 13,000 students wrote in 2016.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Rural Voices Radio, </a:t>
            </a:r>
            <a:r>
              <a:rPr lang="en-US" sz="2000" i="1" dirty="0" smtClean="0">
                <a:solidFill>
                  <a:srgbClr val="800000"/>
                </a:solidFill>
                <a:latin typeface="Chalkboard"/>
                <a:cs typeface="Chalkboard"/>
              </a:rPr>
              <a:t>Teen Ink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, other outlets</a:t>
            </a:r>
            <a:endParaRPr lang="en-US" sz="2000" dirty="0">
              <a:solidFill>
                <a:srgbClr val="800000"/>
              </a:solidFill>
              <a:latin typeface="Chalkboard"/>
              <a:cs typeface="Chalkboard"/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The College, Career, and Community Writers program promotes informed writing with a message</a:t>
            </a:r>
            <a:endParaRPr lang="en-US" sz="2000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0" y="1821053"/>
            <a:ext cx="7734300" cy="1805623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latin typeface="Chalkboard"/>
                <a:cs typeface="Chalkboard"/>
              </a:rPr>
              <a:t>Helping TEACHERS develop their voices and participate—</a:t>
            </a:r>
          </a:p>
          <a:p>
            <a:pPr algn="l"/>
            <a:endParaRPr lang="en-US" sz="2000" dirty="0" smtClean="0">
              <a:latin typeface="Chalkboard"/>
              <a:cs typeface="Chalkboard"/>
            </a:endParaRPr>
          </a:p>
          <a:p>
            <a:pPr marL="285750" indent="-285750" algn="l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Every teacher is a writer in the NWP.</a:t>
            </a:r>
          </a:p>
          <a:p>
            <a:pPr marL="285750" indent="-285750" algn="l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More than 1,600 authors have contributed to the NWP website.</a:t>
            </a:r>
          </a:p>
        </p:txBody>
      </p:sp>
    </p:spTree>
    <p:extLst>
      <p:ext uri="{BB962C8B-B14F-4D97-AF65-F5344CB8AC3E}">
        <p14:creationId xmlns:p14="http://schemas.microsoft.com/office/powerpoint/2010/main" val="324670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joy in learning—and in sharing 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59000"/>
            <a:ext cx="7861300" cy="160043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“You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are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always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learning something else that you can do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better…I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think it is exciting to share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that,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so that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other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colleagues get that same wonderful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feeling…It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makes me happy that they are happy, and that their kids are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happy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.”</a:t>
            </a:r>
            <a:endParaRPr lang="en-US" sz="2000" dirty="0" smtClean="0">
              <a:solidFill>
                <a:srgbClr val="800000"/>
              </a:solidFill>
              <a:latin typeface="Chalkboard"/>
              <a:cs typeface="Chalkboard"/>
            </a:endParaRPr>
          </a:p>
          <a:p>
            <a:pPr lvl="2" algn="r"/>
            <a:r>
              <a:rPr lang="en-US" dirty="0" smtClean="0">
                <a:latin typeface="Chalkboard"/>
                <a:cs typeface="Chalkboard"/>
              </a:rPr>
              <a:t>				- </a:t>
            </a:r>
            <a:r>
              <a:rPr lang="en-US" dirty="0">
                <a:latin typeface="Chalkboard"/>
                <a:cs typeface="Chalkboard"/>
              </a:rPr>
              <a:t>Emerging teacher </a:t>
            </a:r>
            <a:r>
              <a:rPr lang="en-US" dirty="0" smtClean="0">
                <a:latin typeface="Chalkboard"/>
                <a:cs typeface="Chalkboard"/>
              </a:rPr>
              <a:t>leader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5264"/>
            <a:ext cx="7861300" cy="160043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love going out because when I see something that works,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can share it with other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sites,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and I can share it with my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site,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and I can put it to use in my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classroom,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and so it just goes back and forth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.” </a:t>
            </a:r>
            <a:endParaRPr lang="en-US" sz="2000" dirty="0" smtClean="0">
              <a:solidFill>
                <a:srgbClr val="800000"/>
              </a:solidFill>
              <a:latin typeface="Chalkboard"/>
              <a:cs typeface="Chalkboard"/>
            </a:endParaRPr>
          </a:p>
          <a:p>
            <a:pPr lvl="1" algn="r"/>
            <a:r>
              <a:rPr lang="en-US" dirty="0" smtClean="0">
                <a:latin typeface="Chalkboard"/>
                <a:cs typeface="Chalkboard"/>
              </a:rPr>
              <a:t>- </a:t>
            </a:r>
            <a:r>
              <a:rPr lang="en-US" dirty="0">
                <a:latin typeface="Chalkboard"/>
                <a:cs typeface="Chalkboard"/>
              </a:rPr>
              <a:t>Experienced teacher leader</a:t>
            </a:r>
            <a:endParaRPr lang="en-US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317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desire to help—with a belief that all can thrive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966" y="5906175"/>
            <a:ext cx="86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halkboard"/>
                <a:cs typeface="Chalkboard"/>
              </a:rPr>
              <a:t>“There will always be people helping. Look </a:t>
            </a:r>
            <a:r>
              <a:rPr lang="en-US" sz="2000" b="1" dirty="0">
                <a:latin typeface="Chalkboard"/>
                <a:cs typeface="Chalkboard"/>
              </a:rPr>
              <a:t>for the helpers</a:t>
            </a:r>
            <a:r>
              <a:rPr lang="en-US" sz="2000" b="1" dirty="0" smtClean="0">
                <a:latin typeface="Chalkboard"/>
                <a:cs typeface="Chalkboard"/>
              </a:rPr>
              <a:t>.” </a:t>
            </a:r>
            <a:endParaRPr lang="en-US" sz="2000" b="1" dirty="0">
              <a:latin typeface="Chalkboard"/>
              <a:cs typeface="Chalkboard"/>
            </a:endParaRPr>
          </a:p>
          <a:p>
            <a:pPr algn="r"/>
            <a:r>
              <a:rPr lang="en-US" sz="2000" b="1" dirty="0" smtClean="0">
                <a:latin typeface="Chalkboard"/>
                <a:cs typeface="Chalkboard"/>
              </a:rPr>
              <a:t>							</a:t>
            </a:r>
            <a:r>
              <a:rPr lang="en-US" sz="2000" i="1" dirty="0" smtClean="0">
                <a:latin typeface="Chalkboard"/>
                <a:cs typeface="Chalkboard"/>
              </a:rPr>
              <a:t>- Mr. Rogers’ mother</a:t>
            </a:r>
            <a:endParaRPr lang="en-US" sz="2000" i="1" dirty="0"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727200"/>
            <a:ext cx="7912100" cy="160043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“There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are thousands of teachers out there with the same capacity as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any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of us, the same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desire. The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only difference is that we were given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an opportunity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.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A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whole world opens up when you give someone an opportunity to be mentored and to lead</a:t>
            </a:r>
            <a:r>
              <a:rPr lang="en-US" sz="2000" i="1" dirty="0" smtClean="0">
                <a:solidFill>
                  <a:srgbClr val="800000"/>
                </a:solidFill>
                <a:latin typeface="Chalkboard"/>
                <a:cs typeface="Chalkboard"/>
              </a:rPr>
              <a:t>.”</a:t>
            </a:r>
          </a:p>
          <a:p>
            <a:pPr algn="r"/>
            <a:r>
              <a:rPr lang="en-US" dirty="0">
                <a:latin typeface="Chalkboard"/>
                <a:cs typeface="Chalkboard"/>
              </a:rPr>
              <a:t>- NWP teacher </a:t>
            </a:r>
            <a:r>
              <a:rPr lang="en-US" dirty="0" smtClean="0">
                <a:latin typeface="Chalkboard"/>
                <a:cs typeface="Chalkboard"/>
              </a:rPr>
              <a:t>leader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3801051"/>
            <a:ext cx="7912100" cy="160043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“I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will trust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[my students]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a lot more next year to do some of that harder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work…I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should have started sooner building some of those skills with them, because they totally can do 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it…I </a:t>
            </a:r>
            <a:r>
              <a:rPr lang="en-US" sz="2000" dirty="0">
                <a:solidFill>
                  <a:srgbClr val="800000"/>
                </a:solidFill>
                <a:latin typeface="Chalkboard"/>
                <a:cs typeface="Chalkboard"/>
              </a:rPr>
              <a:t>learned that I could have expected more from them</a:t>
            </a:r>
            <a:r>
              <a:rPr lang="en-US" sz="2000" dirty="0" smtClean="0">
                <a:solidFill>
                  <a:srgbClr val="800000"/>
                </a:solidFill>
                <a:latin typeface="Chalkboard"/>
                <a:cs typeface="Chalkboard"/>
              </a:rPr>
              <a:t>.”</a:t>
            </a:r>
          </a:p>
          <a:p>
            <a:pPr algn="r"/>
            <a:r>
              <a:rPr lang="en-US" dirty="0">
                <a:latin typeface="Chalkboard"/>
                <a:cs typeface="Chalkboard"/>
              </a:rPr>
              <a:t>- C3WP program </a:t>
            </a:r>
            <a:r>
              <a:rPr lang="en-US" dirty="0" smtClean="0">
                <a:latin typeface="Chalkboard"/>
                <a:cs typeface="Chalkboard"/>
              </a:rPr>
              <a:t>participant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554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725862"/>
            <a:ext cx="7772400" cy="1362075"/>
          </a:xfrm>
        </p:spPr>
        <p:txBody>
          <a:bodyPr/>
          <a:lstStyle/>
          <a:p>
            <a:r>
              <a:rPr lang="en-US" dirty="0" smtClean="0"/>
              <a:t>Let’s put this all together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704446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6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NWP at </a:t>
            </a:r>
            <a:r>
              <a:rPr lang="en-US" dirty="0"/>
              <a:t>44 </a:t>
            </a:r>
            <a:r>
              <a:rPr lang="en-US" dirty="0" smtClean="0"/>
              <a:t>years…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ym typeface="Wingdings"/>
              </a:rPr>
              <a:t>The visible strengths and the below-the-surface </a:t>
            </a:r>
            <a:r>
              <a:rPr lang="en-US" b="0" dirty="0" smtClean="0">
                <a:sym typeface="Wingdings"/>
              </a:rPr>
              <a:t>strengths, working together, have formed the NWP as a national </a:t>
            </a:r>
            <a:r>
              <a:rPr lang="en-US" b="0" dirty="0">
                <a:sym typeface="Wingdings"/>
              </a:rPr>
              <a:t>and local infrastructure for educational </a:t>
            </a:r>
            <a:r>
              <a:rPr lang="en-US" b="0" dirty="0" smtClean="0">
                <a:sym typeface="Wingdings"/>
              </a:rPr>
              <a:t>improvement that is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unique</a:t>
            </a:r>
            <a:r>
              <a:rPr lang="en-US" b="0" dirty="0" smtClean="0">
                <a:sym typeface="Wingdings"/>
              </a:rPr>
              <a:t> </a:t>
            </a:r>
            <a:r>
              <a:rPr lang="en-US" b="0" dirty="0">
                <a:sym typeface="Wingdings"/>
              </a:rPr>
              <a:t>in </a:t>
            </a:r>
            <a:r>
              <a:rPr lang="en-US" b="0" dirty="0" smtClean="0">
                <a:sym typeface="Wingdings"/>
              </a:rPr>
              <a:t>its effectiveness</a:t>
            </a:r>
            <a:r>
              <a:rPr lang="en-US" b="0" dirty="0">
                <a:sym typeface="Wingdings"/>
              </a:rPr>
              <a:t>, scale, and </a:t>
            </a:r>
            <a:r>
              <a:rPr lang="en-US" b="0" dirty="0" smtClean="0">
                <a:sym typeface="Wingdings"/>
              </a:rPr>
              <a:t>longevity. </a:t>
            </a:r>
            <a:endParaRPr lang="en-US" b="0" dirty="0">
              <a:sym typeface="Wingdings"/>
            </a:endParaRPr>
          </a:p>
          <a:p>
            <a:pPr marL="0" indent="0">
              <a:buNone/>
            </a:pPr>
            <a:endParaRPr lang="en-US" b="0" dirty="0" smtClean="0">
              <a:sym typeface="Wingdings"/>
            </a:endParaRPr>
          </a:p>
          <a:p>
            <a:pPr marL="0" indent="0">
              <a:buNone/>
            </a:pPr>
            <a:r>
              <a:rPr lang="en-US" b="0" dirty="0" smtClean="0">
                <a:sym typeface="Wingdings"/>
              </a:rPr>
              <a:t>The NWP remains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revolutionary </a:t>
            </a:r>
            <a:r>
              <a:rPr lang="en-US" b="0" dirty="0" smtClean="0">
                <a:sym typeface="Wingdings"/>
              </a:rPr>
              <a:t>in the nature of its commitment to youth development, teachers’ growth as professionals, and the strengthening of the teaching profession.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1460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counting!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338"/>
            <a:ext cx="8229600" cy="5095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>
                <a:sym typeface="Wingdings"/>
              </a:rPr>
              <a:t>The accumulated </a:t>
            </a:r>
            <a:r>
              <a:rPr lang="en-US" b="0" dirty="0">
                <a:sym typeface="Wingdings"/>
              </a:rPr>
              <a:t>NWP assets </a:t>
            </a:r>
            <a:r>
              <a:rPr lang="en-US" b="0" dirty="0" smtClean="0">
                <a:sym typeface="Wingdings"/>
              </a:rPr>
              <a:t>will enable you to function and </a:t>
            </a:r>
            <a:r>
              <a:rPr lang="en-US" b="0" dirty="0">
                <a:sym typeface="Wingdings"/>
              </a:rPr>
              <a:t>adapt during this phase of </a:t>
            </a:r>
            <a:r>
              <a:rPr lang="en-US" b="0" dirty="0" smtClean="0">
                <a:sym typeface="Wingdings"/>
              </a:rPr>
              <a:t>evolution: </a:t>
            </a:r>
            <a:endParaRPr lang="en-US" b="0" dirty="0">
              <a:sym typeface="Wingdings"/>
            </a:endParaRPr>
          </a:p>
          <a:p>
            <a:pPr lvl="1">
              <a:buFont typeface="Wingdings" charset="2"/>
              <a:buChar char="ü"/>
            </a:pPr>
            <a:r>
              <a:rPr lang="en-US" dirty="0">
                <a:sym typeface="Wingdings"/>
              </a:rPr>
              <a:t>You have </a:t>
            </a:r>
            <a:r>
              <a:rPr lang="en-US" dirty="0" smtClean="0">
                <a:sym typeface="Wingdings"/>
              </a:rPr>
              <a:t>leadership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knowledge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relationships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designs </a:t>
            </a:r>
            <a:r>
              <a:rPr lang="en-US" dirty="0">
                <a:sym typeface="Wingdings"/>
              </a:rPr>
              <a:t>for </a:t>
            </a:r>
            <a:r>
              <a:rPr lang="en-US" dirty="0" smtClean="0">
                <a:sym typeface="Wingdings"/>
              </a:rPr>
              <a:t>teacher learning, resources </a:t>
            </a:r>
            <a:r>
              <a:rPr lang="en-US" dirty="0">
                <a:sym typeface="Wingdings"/>
              </a:rPr>
              <a:t>and materials. </a:t>
            </a:r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0" dirty="0"/>
              <a:t>The NWP </a:t>
            </a:r>
            <a:r>
              <a:rPr lang="en-US" b="0" dirty="0" smtClean="0"/>
              <a:t>still has </a:t>
            </a:r>
            <a:r>
              <a:rPr lang="en-US" b="0" dirty="0"/>
              <a:t>a strong case to make to policy-makers and </a:t>
            </a:r>
            <a:r>
              <a:rPr lang="en-US" b="0" dirty="0" smtClean="0"/>
              <a:t>funders:</a:t>
            </a:r>
          </a:p>
          <a:p>
            <a:pPr lvl="1" indent="-342900">
              <a:buFont typeface="Wingdings" charset="2"/>
              <a:buChar char="ü"/>
            </a:pPr>
            <a:r>
              <a:rPr lang="en-US" b="0" dirty="0" smtClean="0">
                <a:sym typeface="Wingdings"/>
              </a:rPr>
              <a:t>While the </a:t>
            </a:r>
            <a:r>
              <a:rPr lang="en-US" b="0" dirty="0">
                <a:sym typeface="Wingdings"/>
              </a:rPr>
              <a:t>environment may have changed, </a:t>
            </a:r>
            <a:r>
              <a:rPr lang="en-US" b="0" dirty="0" smtClean="0">
                <a:sym typeface="Wingdings"/>
              </a:rPr>
              <a:t>the </a:t>
            </a:r>
            <a:r>
              <a:rPr lang="en-US" b="0" dirty="0">
                <a:sym typeface="Wingdings"/>
              </a:rPr>
              <a:t>NWP is still the best investment in educational improvement.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The NWP’s record—grounded in practice, substantiated by evidence, demonstrated over 44 years—is as strong as ever.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The NWP is working, and it is here </a:t>
            </a:r>
            <a:r>
              <a:rPr lang="en-US" dirty="0"/>
              <a:t>to stay. S</a:t>
            </a:r>
            <a:r>
              <a:rPr lang="en-US" dirty="0" smtClean="0"/>
              <a:t>upport is still needed and will make a difference for students.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endParaRPr lang="en-US" dirty="0" err="1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80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56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 aspen sustain itself as the largest living organism?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9362" y="1859306"/>
            <a:ext cx="8569837" cy="5282821"/>
            <a:chOff x="116963" y="1859306"/>
            <a:chExt cx="8569837" cy="5282821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63" y="1859306"/>
              <a:ext cx="5369437" cy="4023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80" y="4643402"/>
              <a:ext cx="3868420" cy="2498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6146802" y="2438400"/>
            <a:ext cx="2861731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dirty="0" smtClean="0">
                <a:latin typeface="Chalkboard"/>
                <a:cs typeface="Chalkboard"/>
              </a:rPr>
              <a:t>Shared root </a:t>
            </a:r>
          </a:p>
          <a:p>
            <a:pPr algn="l">
              <a:lnSpc>
                <a:spcPct val="120000"/>
              </a:lnSpc>
            </a:pPr>
            <a:r>
              <a:rPr lang="en-US" sz="2800" dirty="0" smtClean="0">
                <a:latin typeface="Chalkboard"/>
                <a:cs typeface="Chalkboard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45093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0"/>
            <a:ext cx="7223125" cy="1456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final thought to carry with you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20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 smtClean="0">
                <a:solidFill>
                  <a:srgbClr val="800000"/>
                </a:solidFill>
              </a:rPr>
              <a:t>“The </a:t>
            </a:r>
            <a:r>
              <a:rPr lang="en-US" b="0" i="0" dirty="0">
                <a:solidFill>
                  <a:srgbClr val="800000"/>
                </a:solidFill>
              </a:rPr>
              <a:t>thing I love about the Writing Project is that this is going to carry on despite me and beyond </a:t>
            </a:r>
            <a:r>
              <a:rPr lang="en-US" b="0" i="0" dirty="0" smtClean="0">
                <a:solidFill>
                  <a:srgbClr val="800000"/>
                </a:solidFill>
              </a:rPr>
              <a:t>me, </a:t>
            </a:r>
            <a:r>
              <a:rPr lang="en-US" b="0" i="0" dirty="0">
                <a:solidFill>
                  <a:srgbClr val="800000"/>
                </a:solidFill>
              </a:rPr>
              <a:t>and I love contributing to something bigger than myself. I can get the ball rolling in a local </a:t>
            </a:r>
            <a:r>
              <a:rPr lang="en-US" b="0" i="0" dirty="0" smtClean="0">
                <a:solidFill>
                  <a:srgbClr val="800000"/>
                </a:solidFill>
              </a:rPr>
              <a:t>area, </a:t>
            </a:r>
            <a:r>
              <a:rPr lang="en-US" b="0" i="0" dirty="0">
                <a:solidFill>
                  <a:srgbClr val="800000"/>
                </a:solidFill>
              </a:rPr>
              <a:t>and then it is going to become about what these next generations of leaders do, and I love that idea</a:t>
            </a:r>
            <a:r>
              <a:rPr lang="en-US" b="0" i="0" dirty="0" smtClean="0">
                <a:solidFill>
                  <a:srgbClr val="800000"/>
                </a:solidFill>
              </a:rPr>
              <a:t>.”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800000"/>
                </a:solidFill>
              </a:rPr>
              <a:t> 										</a:t>
            </a:r>
            <a:r>
              <a:rPr lang="en-US" b="0" i="0" dirty="0" smtClean="0"/>
              <a:t>- NWP </a:t>
            </a:r>
            <a:r>
              <a:rPr lang="en-US" b="0" i="0" dirty="0"/>
              <a:t>teacher leader </a:t>
            </a: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0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lenses: Research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 Inverness, lens of research – 1994 to 2017</a:t>
            </a:r>
          </a:p>
          <a:p>
            <a:pPr lvl="1"/>
            <a:r>
              <a:rPr lang="en-US" dirty="0"/>
              <a:t>Summer institute participants—annual surveys</a:t>
            </a:r>
          </a:p>
          <a:p>
            <a:pPr lvl="1"/>
            <a:r>
              <a:rPr lang="en-US" dirty="0"/>
              <a:t>Site activities across the network—annual data</a:t>
            </a:r>
          </a:p>
          <a:p>
            <a:pPr lvl="1"/>
            <a:r>
              <a:rPr lang="en-US" dirty="0"/>
              <a:t>Teacher leadership</a:t>
            </a:r>
          </a:p>
          <a:p>
            <a:pPr lvl="1"/>
            <a:r>
              <a:rPr lang="en-US" dirty="0"/>
              <a:t>Special initiatives: Project Outreach, Technology, New Teachers, Focus on Standards</a:t>
            </a:r>
          </a:p>
          <a:p>
            <a:pPr lvl="1"/>
            <a:r>
              <a:rPr lang="en-US" dirty="0"/>
              <a:t>College, Career, and Community Writers Program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NWP, lens of practice — 1982 to 1994</a:t>
            </a:r>
          </a:p>
          <a:p>
            <a:pPr lvl="1"/>
            <a:r>
              <a:rPr lang="en-US" dirty="0"/>
              <a:t>Writing teacher</a:t>
            </a:r>
          </a:p>
          <a:p>
            <a:pPr lvl="1"/>
            <a:r>
              <a:rPr lang="en-US" dirty="0"/>
              <a:t>Area 3 WP site director at UC Davis</a:t>
            </a:r>
          </a:p>
          <a:p>
            <a:pPr lvl="1"/>
            <a:r>
              <a:rPr lang="en-US" dirty="0"/>
              <a:t>CWP co-director</a:t>
            </a:r>
          </a:p>
          <a:p>
            <a:pPr lvl="1"/>
            <a:r>
              <a:rPr lang="en-US" dirty="0"/>
              <a:t>NWP Advisory Board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06586" y="4845718"/>
            <a:ext cx="3256100" cy="1915068"/>
            <a:chOff x="5806586" y="4845718"/>
            <a:chExt cx="3256100" cy="1915068"/>
          </a:xfrm>
        </p:grpSpPr>
        <p:sp>
          <p:nvSpPr>
            <p:cNvPr id="6" name="Cloud Callout 5"/>
            <p:cNvSpPr/>
            <p:nvPr/>
          </p:nvSpPr>
          <p:spPr>
            <a:xfrm rot="1066344">
              <a:off x="6493596" y="4845718"/>
              <a:ext cx="2569090" cy="934466"/>
            </a:xfrm>
            <a:prstGeom prst="cloudCallout">
              <a:avLst>
                <a:gd name="adj1" fmla="val -26501"/>
                <a:gd name="adj2" fmla="val 10000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halkboard"/>
                  <a:cs typeface="Chalkboard"/>
                </a:rPr>
                <a:t>36 years!!!</a:t>
              </a:r>
              <a:endParaRPr lang="en-US" sz="2000" dirty="0">
                <a:latin typeface="Chalkboard"/>
                <a:cs typeface="Chalkboar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6586" y="5560457"/>
              <a:ext cx="933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18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55600" y="1456018"/>
            <a:ext cx="8432800" cy="46907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i="1" kern="1200">
                <a:solidFill>
                  <a:schemeClr val="tx1"/>
                </a:solidFill>
                <a:latin typeface="Chalkboard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i="0" dirty="0" smtClean="0"/>
              <a:t>Slide 4: </a:t>
            </a:r>
            <a:r>
              <a:rPr lang="en-US" sz="1400" b="0" i="0" dirty="0">
                <a:hlinkClick r:id="rId2"/>
              </a:rPr>
              <a:t>http://anthro.palomar.edu/synthetic/synth_9.htm</a:t>
            </a:r>
            <a:endParaRPr lang="en-US" sz="1400" b="0" i="0" dirty="0"/>
          </a:p>
          <a:p>
            <a:pPr marL="0" indent="0">
              <a:buNone/>
            </a:pPr>
            <a:endParaRPr lang="en-US" sz="1400" b="0" i="0" dirty="0"/>
          </a:p>
          <a:p>
            <a:pPr marL="0" indent="0">
              <a:buNone/>
            </a:pPr>
            <a:r>
              <a:rPr lang="en-US" sz="1400" b="0" i="0" dirty="0" smtClean="0"/>
              <a:t>Slides 18, 19, 20: Heenan and Houghton. 2006. The NWP’s New Teacher Initiative: A Study of Outcomes, Design, and Core Values. </a:t>
            </a:r>
            <a:r>
              <a:rPr lang="en-US" sz="1400" b="0" i="0" dirty="0" smtClean="0">
                <a:hlinkClick r:id="rId3"/>
              </a:rPr>
              <a:t>http://inverness-research.org/2016/08/11/ab2006-03_rpt_nwp-nti-report/</a:t>
            </a:r>
            <a:r>
              <a:rPr lang="en-US" sz="1400" b="0" i="0" dirty="0" smtClean="0"/>
              <a:t> </a:t>
            </a:r>
          </a:p>
          <a:p>
            <a:pPr marL="0" indent="0">
              <a:buNone/>
            </a:pPr>
            <a:endParaRPr lang="en-US" sz="1400" b="0" i="0" dirty="0" smtClean="0"/>
          </a:p>
          <a:p>
            <a:pPr marL="0" indent="0">
              <a:buNone/>
            </a:pPr>
            <a:r>
              <a:rPr lang="en-US" sz="1400" b="0" i="0" dirty="0" smtClean="0"/>
              <a:t>Slides 18, 19, 23, 24: Inverness </a:t>
            </a:r>
            <a:r>
              <a:rPr lang="en-US" sz="1400" b="0" i="0" dirty="0"/>
              <a:t>Research. 2017. College, Career, and Community Writers Program Portfolio. </a:t>
            </a:r>
            <a:r>
              <a:rPr lang="en-US" sz="1400" b="0" i="0" dirty="0">
                <a:hlinkClick r:id="rId4"/>
              </a:rPr>
              <a:t>http://inverness-research.org/2017/12/27/portfolio-c3wp/</a:t>
            </a:r>
            <a:r>
              <a:rPr lang="en-US" sz="1400" b="0" i="0" dirty="0"/>
              <a:t> </a:t>
            </a:r>
          </a:p>
          <a:p>
            <a:pPr marL="0" indent="0">
              <a:buNone/>
            </a:pPr>
            <a:endParaRPr lang="en-US" sz="1400" b="0" i="0" dirty="0"/>
          </a:p>
          <a:p>
            <a:pPr marL="0" indent="0">
              <a:buNone/>
            </a:pPr>
            <a:r>
              <a:rPr lang="en-US" sz="1400" b="0" i="0" dirty="0" smtClean="0"/>
              <a:t>Slide 14: Lieberman </a:t>
            </a:r>
            <a:r>
              <a:rPr lang="en-US" sz="1400" b="0" i="0" dirty="0"/>
              <a:t>and </a:t>
            </a:r>
            <a:r>
              <a:rPr lang="en-US" sz="1400" b="0" i="0" dirty="0" smtClean="0"/>
              <a:t>Friedrich. 2010. </a:t>
            </a:r>
            <a:r>
              <a:rPr lang="en-US" sz="1400" b="0" i="0" u="sng" dirty="0" smtClean="0"/>
              <a:t>How </a:t>
            </a:r>
            <a:r>
              <a:rPr lang="en-US" sz="1400" b="0" i="0" u="sng" dirty="0"/>
              <a:t>Teachers Become </a:t>
            </a:r>
            <a:r>
              <a:rPr lang="en-US" sz="1400" b="0" i="0" u="sng" dirty="0" smtClean="0"/>
              <a:t>Leaders</a:t>
            </a:r>
            <a:r>
              <a:rPr lang="en-US" sz="1400" b="0" i="0" dirty="0"/>
              <a:t>.</a:t>
            </a:r>
            <a:r>
              <a:rPr lang="en-US" sz="1400" b="0" i="0" dirty="0" smtClean="0"/>
              <a:t> Teachers College Press.</a:t>
            </a:r>
            <a:endParaRPr lang="en-US" sz="1400" b="0" i="0" dirty="0"/>
          </a:p>
          <a:p>
            <a:pPr marL="0" indent="0">
              <a:buNone/>
            </a:pPr>
            <a:endParaRPr lang="en-US" sz="1400" b="0" i="0" dirty="0"/>
          </a:p>
          <a:p>
            <a:pPr marL="0" indent="0">
              <a:buNone/>
            </a:pPr>
            <a:r>
              <a:rPr lang="en-US" sz="1400" b="0" i="0" dirty="0" smtClean="0"/>
              <a:t>Slide 20: Lieberman and Wood. 2002. The Work of the National Writing Project: Social Practices in a Network Context. The College Board.</a:t>
            </a:r>
          </a:p>
          <a:p>
            <a:pPr marL="0" indent="0">
              <a:buNone/>
            </a:pPr>
            <a:endParaRPr lang="en-US" sz="1400" b="0" i="0" dirty="0"/>
          </a:p>
          <a:p>
            <a:pPr marL="0" indent="0">
              <a:buNone/>
            </a:pPr>
            <a:r>
              <a:rPr lang="en-US" sz="1400" b="0" i="0" dirty="0" smtClean="0"/>
              <a:t>Slides 9, 10, 14: NWP Annual reports and </a:t>
            </a:r>
            <a:r>
              <a:rPr lang="en-US" sz="1400" b="0" i="0" dirty="0" smtClean="0"/>
              <a:t>NWP web </a:t>
            </a:r>
            <a:r>
              <a:rPr lang="en-US" sz="1400" b="0" i="0" dirty="0" smtClean="0"/>
              <a:t>site. </a:t>
            </a:r>
          </a:p>
          <a:p>
            <a:pPr marL="0" indent="0">
              <a:buNone/>
            </a:pPr>
            <a:endParaRPr lang="en-US" sz="1400" b="0" i="0" dirty="0"/>
          </a:p>
          <a:p>
            <a:pPr marL="0" indent="0">
              <a:buNone/>
            </a:pPr>
            <a:r>
              <a:rPr lang="en-US" sz="1400" b="0" i="0" dirty="0" smtClean="0"/>
              <a:t>Slide 12: Inverness Research analyses. National Writing Project Portfolio. </a:t>
            </a:r>
            <a:r>
              <a:rPr lang="en-US" sz="1400" b="0" i="0" dirty="0">
                <a:hlinkClick r:id="rId5"/>
              </a:rPr>
              <a:t>http://inverness-research.org/2017/12/27/portfolio-nwp</a:t>
            </a:r>
            <a:r>
              <a:rPr lang="en-US" sz="1400" b="0" i="0" dirty="0" smtClean="0">
                <a:hlinkClick r:id="rId5"/>
              </a:rPr>
              <a:t>/</a:t>
            </a:r>
            <a:r>
              <a:rPr lang="en-US" sz="1400" b="0" i="0" dirty="0" smtClean="0"/>
              <a:t> </a:t>
            </a:r>
          </a:p>
          <a:p>
            <a:pPr marL="0" indent="0">
              <a:buNone/>
            </a:pPr>
            <a:endParaRPr lang="en-US" sz="1400" b="0" i="0" dirty="0"/>
          </a:p>
          <a:p>
            <a:pPr marL="0" indent="0">
              <a:buNone/>
            </a:pPr>
            <a:r>
              <a:rPr lang="en-US" sz="1400" b="0" i="0" dirty="0" smtClean="0"/>
              <a:t>Slide 15: NWP </a:t>
            </a:r>
            <a:r>
              <a:rPr lang="en-US" sz="1400" b="0" i="0" dirty="0"/>
              <a:t>Legacy Study. 1994-2006. </a:t>
            </a:r>
            <a:r>
              <a:rPr lang="en-US" sz="1400" b="0" i="0" dirty="0">
                <a:hlinkClick r:id="rId6"/>
              </a:rPr>
              <a:t>https://www.nwp.org/cs/public/print/doc/results/</a:t>
            </a:r>
            <a:r>
              <a:rPr lang="en-US" sz="1400" b="0" i="0" dirty="0" smtClean="0">
                <a:hlinkClick r:id="rId6"/>
              </a:rPr>
              <a:t>leadership_legacy.html</a:t>
            </a:r>
            <a:r>
              <a:rPr lang="en-US" sz="1400" b="0" i="0" dirty="0" smtClean="0"/>
              <a:t>  </a:t>
            </a:r>
            <a:endParaRPr lang="en-US" sz="1400" b="0" i="0" dirty="0"/>
          </a:p>
          <a:p>
            <a:endParaRPr lang="en-US" sz="1400" b="0" i="0" dirty="0" smtClean="0"/>
          </a:p>
          <a:p>
            <a:endParaRPr lang="en-US" sz="1400" b="0" i="0" dirty="0"/>
          </a:p>
        </p:txBody>
      </p:sp>
    </p:spTree>
    <p:extLst>
      <p:ext uri="{BB962C8B-B14F-4D97-AF65-F5344CB8AC3E}">
        <p14:creationId xmlns:p14="http://schemas.microsoft.com/office/powerpoint/2010/main" val="414623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NWP’s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Phase in a continuing evolution</a:t>
            </a:r>
            <a:endParaRPr lang="en-US" sz="3200" dirty="0"/>
          </a:p>
        </p:txBody>
      </p:sp>
      <p:pic>
        <p:nvPicPr>
          <p:cNvPr id="4" name="Content Placeholder 6"/>
          <p:cNvPicPr>
            <a:picLocks noGr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42" b="-24142"/>
          <a:stretch>
            <a:fillRect/>
          </a:stretch>
        </p:blipFill>
        <p:spPr bwMode="auto">
          <a:xfrm>
            <a:off x="5059680" y="1631261"/>
            <a:ext cx="3261360" cy="29915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22518" y="4622800"/>
            <a:ext cx="3886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1" kern="1200" dirty="0">
                <a:latin typeface="+mj-lt"/>
              </a:rPr>
              <a:t>Punctuated equilibrium: </a:t>
            </a:r>
            <a:r>
              <a:rPr lang="en-US" i="1" kern="1200" dirty="0" smtClean="0">
                <a:latin typeface="+mj-lt"/>
              </a:rPr>
              <a:t>“Long periods of stability and short episodes of change” due to “major environmental changes.”</a:t>
            </a:r>
            <a:endParaRPr lang="en-US" i="1" kern="1200" dirty="0">
              <a:latin typeface="+mj-lt"/>
            </a:endParaRPr>
          </a:p>
        </p:txBody>
      </p:sp>
      <p:sp>
        <p:nvSpPr>
          <p:cNvPr id="7" name="Content Placeholder 4"/>
          <p:cNvSpPr>
            <a:spLocks noGrp="1"/>
          </p:cNvSpPr>
          <p:nvPr/>
        </p:nvSpPr>
        <p:spPr>
          <a:xfrm>
            <a:off x="457200" y="188591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1200" dirty="0" smtClean="0">
                <a:latin typeface="Chalkboard"/>
                <a:cs typeface="Chalkboard"/>
              </a:rPr>
              <a:t>1. 1970s and 80s: Patchwork </a:t>
            </a:r>
            <a:r>
              <a:rPr lang="en-US" sz="2000" kern="1200" dirty="0">
                <a:latin typeface="Chalkboard"/>
                <a:cs typeface="Chalkboard"/>
              </a:rPr>
              <a:t>of </a:t>
            </a:r>
            <a:r>
              <a:rPr lang="en-US" sz="2000" kern="1200" dirty="0" smtClean="0">
                <a:latin typeface="Chalkboard"/>
                <a:cs typeface="Chalkboard"/>
              </a:rPr>
              <a:t>startup/growth grants</a:t>
            </a:r>
          </a:p>
          <a:p>
            <a:pPr>
              <a:buFont typeface="+mj-lt"/>
              <a:buAutoNum type="arabicPeriod"/>
            </a:pPr>
            <a:endParaRPr lang="en-US" sz="2000" kern="1200" dirty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n-US" sz="2000" kern="1200" dirty="0" smtClean="0">
                <a:latin typeface="Chalkboard"/>
                <a:cs typeface="Chalkboard"/>
              </a:rPr>
              <a:t>2. 1990s and 2000s: Stable </a:t>
            </a:r>
            <a:r>
              <a:rPr lang="en-US" sz="2000" kern="1200" dirty="0">
                <a:latin typeface="Chalkboard"/>
                <a:cs typeface="Chalkboard"/>
              </a:rPr>
              <a:t>federal </a:t>
            </a:r>
            <a:r>
              <a:rPr lang="en-US" sz="2000" kern="1200" dirty="0" smtClean="0">
                <a:latin typeface="Chalkboard"/>
                <a:cs typeface="Chalkboard"/>
              </a:rPr>
              <a:t>support</a:t>
            </a:r>
          </a:p>
          <a:p>
            <a:pPr>
              <a:buFont typeface="+mj-lt"/>
              <a:buAutoNum type="arabicPeriod"/>
            </a:pPr>
            <a:endParaRPr lang="en-US" sz="2000" kern="1200" dirty="0" smtClean="0"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n-US" sz="2000" kern="1200" dirty="0" smtClean="0">
                <a:latin typeface="Chalkboard"/>
                <a:cs typeface="Chalkboard"/>
              </a:rPr>
              <a:t>3. 2011</a:t>
            </a:r>
            <a:r>
              <a:rPr lang="en-US" sz="2000" dirty="0">
                <a:latin typeface="Chalkboard"/>
                <a:cs typeface="Chalkboard"/>
              </a:rPr>
              <a:t> </a:t>
            </a:r>
            <a:r>
              <a:rPr lang="en-US" sz="2000" dirty="0" smtClean="0">
                <a:latin typeface="Chalkboard"/>
                <a:cs typeface="Chalkboard"/>
              </a:rPr>
              <a:t>to </a:t>
            </a:r>
            <a:r>
              <a:rPr lang="en-US" sz="2000" kern="1200" dirty="0" smtClean="0">
                <a:latin typeface="Chalkboard"/>
                <a:cs typeface="Chalkboard"/>
              </a:rPr>
              <a:t>2017: Multiple </a:t>
            </a:r>
            <a:r>
              <a:rPr lang="en-US" sz="2000" kern="1200" dirty="0">
                <a:latin typeface="Chalkboard"/>
                <a:cs typeface="Chalkboard"/>
              </a:rPr>
              <a:t>large </a:t>
            </a:r>
            <a:r>
              <a:rPr lang="en-US" sz="2000" kern="1200" dirty="0" smtClean="0">
                <a:latin typeface="Chalkboard"/>
                <a:cs typeface="Chalkboard"/>
              </a:rPr>
              <a:t>federal grants </a:t>
            </a:r>
            <a:r>
              <a:rPr lang="en-US" sz="2000" kern="1200" dirty="0">
                <a:latin typeface="Chalkboard"/>
                <a:cs typeface="Chalkboard"/>
              </a:rPr>
              <a:t>in the </a:t>
            </a:r>
            <a:r>
              <a:rPr lang="en-US" sz="2000" kern="1200" dirty="0" smtClean="0">
                <a:latin typeface="Chalkboard"/>
                <a:cs typeface="Chalkboard"/>
              </a:rPr>
              <a:t>competitive era of 2011-2017</a:t>
            </a:r>
          </a:p>
          <a:p>
            <a:pPr>
              <a:buFont typeface="+mj-lt"/>
              <a:buAutoNum type="arabicPeriod"/>
            </a:pPr>
            <a:endParaRPr lang="en-US" sz="2000" b="1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n-US" sz="2000" b="1" kern="1200" dirty="0" smtClean="0">
                <a:solidFill>
                  <a:srgbClr val="0000FF"/>
                </a:solidFill>
                <a:latin typeface="Chalkboard"/>
                <a:cs typeface="Chalkboard"/>
              </a:rPr>
              <a:t>4. 2018—?  Reliance on non-federal sources of support</a:t>
            </a:r>
            <a:endParaRPr lang="en-US" sz="2000" b="1" kern="1200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endParaRPr lang="en-US" sz="2000" kern="1200" dirty="0" smtClean="0">
              <a:solidFill>
                <a:srgbClr val="951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unique set of strengths will help the NWP survive as it adapts?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0625"/>
            <a:ext cx="5249333" cy="243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0" i="0" dirty="0" smtClean="0"/>
          </a:p>
          <a:p>
            <a:pPr marL="457200" indent="-457200">
              <a:buAutoNum type="alphaUcPeriod"/>
            </a:pPr>
            <a:r>
              <a:rPr lang="en-US" b="0" i="0" dirty="0" smtClean="0"/>
              <a:t> Its design as a </a:t>
            </a:r>
            <a:r>
              <a:rPr lang="en-US" i="0" dirty="0" smtClean="0">
                <a:solidFill>
                  <a:srgbClr val="800000"/>
                </a:solidFill>
              </a:rPr>
              <a:t>NETWORK</a:t>
            </a:r>
          </a:p>
          <a:p>
            <a:pPr marL="0" indent="0">
              <a:buNone/>
            </a:pPr>
            <a:endParaRPr lang="en-US" b="0" i="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b="0" i="0" dirty="0" smtClean="0"/>
              <a:t>B. Its capability to develop </a:t>
            </a:r>
          </a:p>
          <a:p>
            <a:pPr marL="0" indent="0">
              <a:buNone/>
            </a:pPr>
            <a:r>
              <a:rPr lang="en-US" i="0" dirty="0" smtClean="0">
                <a:solidFill>
                  <a:srgbClr val="800000"/>
                </a:solidFill>
              </a:rPr>
              <a:t>TEACHER LEADERS</a:t>
            </a:r>
            <a:r>
              <a:rPr lang="en-US" b="0" i="0" dirty="0" smtClean="0">
                <a:solidFill>
                  <a:srgbClr val="800000"/>
                </a:solidFill>
              </a:rPr>
              <a:t> </a:t>
            </a:r>
            <a:r>
              <a:rPr lang="en-US" b="0" i="0" dirty="0" smtClean="0"/>
              <a:t>and promote their many contributions</a:t>
            </a:r>
          </a:p>
          <a:p>
            <a:pPr marL="0" indent="0">
              <a:buNone/>
            </a:pPr>
            <a:endParaRPr lang="en-US" i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3" y="1815041"/>
            <a:ext cx="3064934" cy="3061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86399"/>
            <a:ext cx="833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halkboard"/>
                <a:cs typeface="Chalkboard"/>
              </a:rPr>
              <a:t>Yield: A vast reservoir of “capital,” </a:t>
            </a:r>
            <a:r>
              <a:rPr lang="en-US" sz="2400" b="1" dirty="0" err="1">
                <a:latin typeface="Chalkboard"/>
                <a:cs typeface="Chalkboard"/>
              </a:rPr>
              <a:t>i</a:t>
            </a:r>
            <a:r>
              <a:rPr lang="en-US" sz="2400" b="1" dirty="0">
                <a:latin typeface="Chalkboard"/>
                <a:cs typeface="Chalkboard"/>
              </a:rPr>
              <a:t>.,e., assets of many kinds—that you can draw upon for future work</a:t>
            </a:r>
          </a:p>
          <a:p>
            <a:pPr algn="l"/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0957"/>
            <a:ext cx="555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latin typeface="Chalkboard"/>
                <a:cs typeface="Chalkboard"/>
              </a:rPr>
              <a:t>Part I. Observable features</a:t>
            </a:r>
          </a:p>
          <a:p>
            <a:pPr algn="l"/>
            <a:endParaRPr lang="en-US" sz="2800" b="1" i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562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strengths,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2365375"/>
            <a:ext cx="5435600" cy="2799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en-US" b="0" i="0" dirty="0" smtClean="0"/>
              <a:t>A.</a:t>
            </a:r>
            <a:r>
              <a:rPr lang="en-US" i="0" dirty="0" smtClean="0"/>
              <a:t> </a:t>
            </a:r>
            <a:r>
              <a:rPr lang="en-US" i="0" dirty="0" smtClean="0">
                <a:solidFill>
                  <a:srgbClr val="800000"/>
                </a:solidFill>
              </a:rPr>
              <a:t>CORE </a:t>
            </a:r>
            <a:r>
              <a:rPr lang="en-US" i="0" dirty="0">
                <a:solidFill>
                  <a:srgbClr val="800000"/>
                </a:solidFill>
              </a:rPr>
              <a:t>VALUES </a:t>
            </a:r>
            <a:r>
              <a:rPr lang="en-US" b="0" i="0" dirty="0"/>
              <a:t>that guide and shape the work</a:t>
            </a:r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en-US" b="0" i="0" dirty="0" smtClean="0"/>
              <a:t>B. Bringing </a:t>
            </a:r>
            <a:r>
              <a:rPr lang="en-US" b="0" i="0" dirty="0"/>
              <a:t>into expression the </a:t>
            </a:r>
            <a:r>
              <a:rPr lang="en-US" i="0" dirty="0">
                <a:solidFill>
                  <a:srgbClr val="800000"/>
                </a:solidFill>
              </a:rPr>
              <a:t>BEST OF WHAT IT MEANS TO BE </a:t>
            </a:r>
            <a:r>
              <a:rPr lang="en-US" i="0" dirty="0" smtClean="0">
                <a:solidFill>
                  <a:srgbClr val="800000"/>
                </a:solidFill>
              </a:rPr>
              <a:t>HUMAN</a:t>
            </a:r>
          </a:p>
          <a:p>
            <a:pPr marL="0" indent="0">
              <a:buNone/>
            </a:pPr>
            <a:endParaRPr lang="en-US" i="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268" y="5401734"/>
            <a:ext cx="78062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Chalkboard"/>
                <a:cs typeface="Chalkboard"/>
              </a:rPr>
              <a:t>The roots and DNA that</a:t>
            </a:r>
            <a:r>
              <a:rPr lang="en-US" sz="2400" b="1" dirty="0">
                <a:solidFill>
                  <a:srgbClr val="800000"/>
                </a:solidFill>
                <a:latin typeface="Chalkboard"/>
                <a:cs typeface="Chalkboard"/>
              </a:rPr>
              <a:t> </a:t>
            </a:r>
            <a:r>
              <a:rPr lang="en-US" sz="2400" b="1" dirty="0">
                <a:latin typeface="Chalkboard"/>
                <a:cs typeface="Chalkboard"/>
              </a:rPr>
              <a:t>inspire, generate, </a:t>
            </a:r>
            <a:r>
              <a:rPr lang="en-US" sz="2400" b="1" dirty="0" smtClean="0">
                <a:latin typeface="Chalkboard"/>
                <a:cs typeface="Chalkboard"/>
              </a:rPr>
              <a:t>and shape the </a:t>
            </a:r>
            <a:r>
              <a:rPr lang="en-US" sz="2400" b="1" dirty="0">
                <a:latin typeface="Chalkboard"/>
                <a:cs typeface="Chalkboard"/>
              </a:rPr>
              <a:t>network and teacher leadership</a:t>
            </a:r>
            <a:endParaRPr lang="en-US" sz="2400" b="1" dirty="0">
              <a:solidFill>
                <a:srgbClr val="800000"/>
              </a:solidFill>
              <a:latin typeface="Chalkboard"/>
              <a:cs typeface="Chalkboard"/>
            </a:endParaRPr>
          </a:p>
          <a:p>
            <a:pPr algn="l"/>
            <a:endParaRPr lang="en-US" sz="2400" b="1" dirty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899" y="1456018"/>
            <a:ext cx="3424767" cy="3945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933" y="1619250"/>
            <a:ext cx="485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latin typeface="Chalkboard"/>
                <a:cs typeface="Chalkboard"/>
              </a:rPr>
              <a:t>Part II. Below the surface</a:t>
            </a:r>
          </a:p>
          <a:p>
            <a:pPr algn="l"/>
            <a:endParaRPr lang="en-US" sz="2800" b="1" i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6907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553" y="35941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. The NWP’s design </a:t>
            </a:r>
            <a:r>
              <a:rPr lang="en-US" sz="3200" dirty="0"/>
              <a:t>as a NETWORK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0553" y="1890713"/>
            <a:ext cx="7772400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I. Observable features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05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3777" y="-126936"/>
            <a:ext cx="6642707" cy="14560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NWP Network is </a:t>
            </a: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c</a:t>
            </a:r>
            <a:r>
              <a:rPr lang="en-US" sz="2800" dirty="0" smtClean="0"/>
              <a:t>onnected and </a:t>
            </a:r>
            <a:r>
              <a:rPr lang="en-US" sz="2800" u="sng" dirty="0" smtClean="0"/>
              <a:t>connecting</a:t>
            </a:r>
            <a:r>
              <a:rPr lang="en-US" sz="2800" dirty="0" smtClean="0"/>
              <a:t> structure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9428"/>
            <a:ext cx="8229600" cy="512601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49666" y="3803310"/>
            <a:ext cx="6388851" cy="2688722"/>
            <a:chOff x="1249666" y="3803310"/>
            <a:chExt cx="6388851" cy="2688722"/>
          </a:xfrm>
        </p:grpSpPr>
        <p:sp>
          <p:nvSpPr>
            <p:cNvPr id="18" name="Oval 3"/>
            <p:cNvSpPr txBox="1">
              <a:spLocks noChangeArrowheads="1"/>
            </p:cNvSpPr>
            <p:nvPr/>
          </p:nvSpPr>
          <p:spPr>
            <a:xfrm>
              <a:off x="3224837" y="4048629"/>
              <a:ext cx="2563015" cy="17873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round/>
              <a:headEnd/>
              <a:tailEnd/>
            </a:ln>
            <a:effectLst>
              <a:outerShdw blurRad="50800" dist="12700" dir="8100000" algn="ctr" rotWithShape="0">
                <a:schemeClr val="bg2">
                  <a:alpha val="75000"/>
                </a:schemeClr>
              </a:outerShdw>
            </a:effec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 typeface="Wingdings" charset="0"/>
                <a:buNone/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NWP</a:t>
              </a:r>
            </a:p>
            <a:p>
              <a:pPr algn="ctr">
                <a:spcBef>
                  <a:spcPct val="0"/>
                </a:spcBef>
                <a:buFont typeface="Wingdings" charset="0"/>
                <a:buNone/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Network</a:t>
              </a:r>
            </a:p>
            <a:p>
              <a:pPr algn="ctr">
                <a:spcBef>
                  <a:spcPct val="0"/>
                </a:spcBef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 A connecting</a:t>
              </a:r>
            </a:p>
            <a:p>
              <a:pPr algn="ctr">
                <a:spcBef>
                  <a:spcPct val="0"/>
                </a:spcBef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structure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49666" y="3803310"/>
              <a:ext cx="6388851" cy="2688722"/>
              <a:chOff x="1249666" y="3803310"/>
              <a:chExt cx="6388851" cy="2688722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1249666" y="3920636"/>
                <a:ext cx="1676400" cy="79626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Font typeface="Wingdings" charset="0"/>
                  <a:buNone/>
                  <a:defRPr/>
                </a:pPr>
                <a:r>
                  <a:rPr lang="en-US" sz="2800" dirty="0">
                    <a:latin typeface="Times New Roman" charset="0"/>
                    <a:ea typeface="MS Pゴシック" charset="0"/>
                    <a:cs typeface="MS Pゴシック" charset="0"/>
                  </a:rPr>
                  <a:t>  </a:t>
                </a:r>
                <a:r>
                  <a:rPr lang="en-US" sz="2400" dirty="0">
                    <a:latin typeface="+mj-lt"/>
                    <a:ea typeface="MS Pゴシック" charset="0"/>
                    <a:cs typeface="MS Pゴシック" charset="0"/>
                  </a:rPr>
                  <a:t>Site</a:t>
                </a:r>
                <a:r>
                  <a:rPr lang="en-US" sz="2800" dirty="0">
                    <a:latin typeface="Times New Roman" charset="0"/>
                    <a:ea typeface="MS Pゴシック" charset="0"/>
                    <a:cs typeface="MS Pゴシック" charset="0"/>
                  </a:rPr>
                  <a:t> </a:t>
                </a: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2040349" y="5730032"/>
                <a:ext cx="1676400" cy="762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Font typeface="Wingdings" charset="0"/>
                  <a:buNone/>
                  <a:defRPr/>
                </a:pPr>
                <a:r>
                  <a:rPr lang="en-US" sz="2400" dirty="0">
                    <a:latin typeface="Times New Roman" charset="0"/>
                    <a:ea typeface="MS Pゴシック" charset="0"/>
                    <a:cs typeface="MS Pゴシック" charset="0"/>
                  </a:rPr>
                  <a:t>  </a:t>
                </a:r>
                <a:r>
                  <a:rPr lang="en-US" sz="2400" dirty="0">
                    <a:latin typeface="+mj-lt"/>
                    <a:ea typeface="MS Pゴシック" charset="0"/>
                    <a:cs typeface="MS Pゴシック" charset="0"/>
                  </a:rPr>
                  <a:t>Site</a:t>
                </a:r>
                <a:r>
                  <a:rPr lang="en-US" sz="2400" dirty="0">
                    <a:latin typeface="Times New Roman" charset="0"/>
                    <a:ea typeface="MS Pゴシック" charset="0"/>
                    <a:cs typeface="MS Pゴシック" charset="0"/>
                  </a:rPr>
                  <a:t> </a:t>
                </a: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5447584" y="5707944"/>
                <a:ext cx="1676400" cy="762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Font typeface="Wingdings" charset="0"/>
                  <a:buNone/>
                  <a:defRPr/>
                </a:pPr>
                <a:r>
                  <a:rPr lang="en-US" sz="2400" dirty="0">
                    <a:latin typeface="Times New Roman" charset="0"/>
                    <a:ea typeface="MS Pゴシック" charset="0"/>
                    <a:cs typeface="MS Pゴシック" charset="0"/>
                  </a:rPr>
                  <a:t>  </a:t>
                </a:r>
                <a:r>
                  <a:rPr lang="en-US" sz="2400" dirty="0">
                    <a:latin typeface="+mj-lt"/>
                    <a:ea typeface="MS Pゴシック" charset="0"/>
                    <a:cs typeface="MS Pゴシック" charset="0"/>
                  </a:rPr>
                  <a:t>Site</a:t>
                </a:r>
                <a:r>
                  <a:rPr lang="en-US" sz="2400" dirty="0">
                    <a:latin typeface="Times New Roman" charset="0"/>
                    <a:ea typeface="MS Pゴシック" charset="0"/>
                    <a:cs typeface="MS Pゴシック" charset="0"/>
                  </a:rPr>
                  <a:t> </a:t>
                </a: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5962117" y="3803310"/>
                <a:ext cx="1676400" cy="87932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Font typeface="Wingdings" charset="0"/>
                  <a:buNone/>
                  <a:defRPr/>
                </a:pPr>
                <a:r>
                  <a:rPr lang="en-US" sz="2400" dirty="0">
                    <a:latin typeface="Times New Roman" charset="0"/>
                    <a:ea typeface="MS Pゴシック" charset="0"/>
                    <a:cs typeface="MS Pゴシック" charset="0"/>
                  </a:rPr>
                  <a:t>  </a:t>
                </a:r>
                <a:r>
                  <a:rPr lang="en-US" sz="2400" dirty="0">
                    <a:latin typeface="+mj-lt"/>
                    <a:ea typeface="MS Pゴシック" charset="0"/>
                    <a:cs typeface="MS Pゴシック" charset="0"/>
                  </a:rPr>
                  <a:t>Site</a:t>
                </a:r>
                <a:r>
                  <a:rPr lang="en-US" sz="2400" dirty="0">
                    <a:latin typeface="Times New Roman" charset="0"/>
                    <a:ea typeface="MS Pゴシック" charset="0"/>
                    <a:cs typeface="MS Pゴシック" charset="0"/>
                  </a:rPr>
                  <a:t> </a:t>
                </a: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183777" y="4641175"/>
                <a:ext cx="338973" cy="1194762"/>
              </a:xfrm>
              <a:prstGeom prst="line">
                <a:avLst/>
              </a:prstGeom>
              <a:noFill/>
              <a:ln w="38100" cmpd="sng">
                <a:solidFill>
                  <a:srgbClr val="000090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+mn-cs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2749421" y="4326619"/>
                <a:ext cx="556519" cy="417301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2971824" y="5392500"/>
                <a:ext cx="668232" cy="498325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>
                <a:off x="5787852" y="4443958"/>
                <a:ext cx="668232" cy="498325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 flipH="1">
                <a:off x="6518535" y="4535270"/>
                <a:ext cx="313170" cy="1198676"/>
              </a:xfrm>
              <a:prstGeom prst="line">
                <a:avLst/>
              </a:prstGeom>
              <a:noFill/>
              <a:ln w="38100" cmpd="sng">
                <a:solidFill>
                  <a:srgbClr val="000090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+mn-cs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5238059" y="5392500"/>
                <a:ext cx="419050" cy="662015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 flipH="1">
                <a:off x="3434079" y="6270333"/>
                <a:ext cx="2353771" cy="1"/>
              </a:xfrm>
              <a:prstGeom prst="line">
                <a:avLst/>
              </a:prstGeom>
              <a:noFill/>
              <a:ln w="38100" cmpd="sng">
                <a:solidFill>
                  <a:srgbClr val="000090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+mn-cs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32080" y="1346015"/>
            <a:ext cx="8841993" cy="2900864"/>
            <a:chOff x="132080" y="1346015"/>
            <a:chExt cx="8841993" cy="2900864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6509163" y="2950598"/>
              <a:ext cx="375620" cy="1042926"/>
            </a:xfrm>
            <a:prstGeom prst="line">
              <a:avLst/>
            </a:prstGeom>
            <a:noFill/>
            <a:ln w="57150">
              <a:solidFill>
                <a:srgbClr val="33562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2080" y="1346015"/>
              <a:ext cx="8841993" cy="2900864"/>
              <a:chOff x="132080" y="1346015"/>
              <a:chExt cx="8841993" cy="290086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32080" y="1346015"/>
                <a:ext cx="6991904" cy="2900864"/>
                <a:chOff x="96736" y="1421350"/>
                <a:chExt cx="6407530" cy="3105823"/>
              </a:xfrm>
            </p:grpSpPr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4220514" y="1421350"/>
                  <a:ext cx="2283752" cy="1668763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buFont typeface="Wingdings" charset="0"/>
                    <a:buNone/>
                    <a:defRPr/>
                  </a:pPr>
                  <a:r>
                    <a:rPr lang="en-US" sz="1600" b="1" i="1" kern="1200" dirty="0" smtClean="0">
                      <a:latin typeface="+mj-lt"/>
                      <a:ea typeface="MS Pゴシック" charset="0"/>
                      <a:cs typeface="MS Pゴシック" charset="0"/>
                    </a:rPr>
                    <a:t>Federal, Regional &amp; </a:t>
                  </a:r>
                  <a:r>
                    <a:rPr lang="en-US" sz="1600" b="1" i="1" kern="1200" dirty="0">
                      <a:latin typeface="+mj-lt"/>
                      <a:ea typeface="MS Pゴシック" charset="0"/>
                      <a:cs typeface="MS Pゴシック" charset="0"/>
                    </a:rPr>
                    <a:t>State Policy </a:t>
                  </a:r>
                  <a:r>
                    <a:rPr lang="en-US" sz="1600" b="1" i="1" kern="1200" dirty="0" smtClean="0">
                      <a:latin typeface="+mj-lt"/>
                      <a:ea typeface="MS Pゴシック" charset="0"/>
                      <a:cs typeface="MS Pゴシック" charset="0"/>
                    </a:rPr>
                    <a:t>Contexts</a:t>
                  </a:r>
                  <a:endParaRPr lang="en-US" sz="1600" b="1" i="1" kern="1200" dirty="0">
                    <a:latin typeface="+mj-lt"/>
                    <a:ea typeface="MS Pゴシック" charset="0"/>
                    <a:cs typeface="MS Pゴシック" charset="0"/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96736" y="1421350"/>
                  <a:ext cx="2398588" cy="1830457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buFont typeface="Wingdings" charset="0"/>
                    <a:buNone/>
                    <a:defRPr/>
                  </a:pPr>
                  <a:r>
                    <a:rPr lang="en-US" sz="1600" b="1" i="1" dirty="0" smtClean="0">
                      <a:latin typeface="+mj-lt"/>
                      <a:ea typeface="MS Pゴシック" charset="0"/>
                      <a:cs typeface="MS Pゴシック" charset="0"/>
                    </a:rPr>
                    <a:t>Districts, Schools, other Partner Organizations</a:t>
                  </a:r>
                  <a:endParaRPr lang="en-US" sz="1600" b="1" i="1" kern="1200" dirty="0">
                    <a:latin typeface="+mj-lt"/>
                    <a:ea typeface="MS Pゴシック" charset="0"/>
                    <a:cs typeface="MS Pゴシック" charset="0"/>
                  </a:endParaRPr>
                </a:p>
              </p:txBody>
            </p:sp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auto">
                <a:xfrm>
                  <a:off x="2229657" y="1581628"/>
                  <a:ext cx="2163725" cy="1654802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buFont typeface="Wingdings" charset="0"/>
                    <a:buNone/>
                    <a:defRPr/>
                  </a:pPr>
                  <a:r>
                    <a:rPr lang="en-US" sz="1600" b="1" i="1" kern="1200" dirty="0" smtClean="0">
                      <a:latin typeface="+mj-lt"/>
                      <a:ea typeface="MS Pゴシック" charset="0"/>
                      <a:cs typeface="MS Pゴシック" charset="0"/>
                    </a:rPr>
                    <a:t>Funders: States, Philanthropists, Locals</a:t>
                  </a:r>
                </a:p>
                <a:p>
                  <a:pPr algn="ctr">
                    <a:buFont typeface="Wingdings" charset="0"/>
                    <a:buNone/>
                    <a:defRPr/>
                  </a:pPr>
                  <a:endParaRPr lang="en-US" sz="1600" b="1" i="1" kern="1200" dirty="0">
                    <a:latin typeface="+mj-lt"/>
                    <a:ea typeface="MS Pゴシック" charset="0"/>
                    <a:cs typeface="MS Pゴシック" charset="0"/>
                  </a:endParaRPr>
                </a:p>
              </p:txBody>
            </p:sp>
            <p:sp>
              <p:nvSpPr>
                <p:cNvPr id="53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827139" y="3090112"/>
                  <a:ext cx="554664" cy="1437061"/>
                </a:xfrm>
                <a:prstGeom prst="line">
                  <a:avLst/>
                </a:prstGeom>
                <a:noFill/>
                <a:ln w="57150">
                  <a:solidFill>
                    <a:srgbClr val="335620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kern="1200">
                    <a:cs typeface="+mn-cs"/>
                  </a:endParaRPr>
                </a:p>
              </p:txBody>
            </p:sp>
            <p:sp>
              <p:nvSpPr>
                <p:cNvPr id="54" name="Line 15"/>
                <p:cNvSpPr>
                  <a:spLocks noChangeShapeType="1"/>
                </p:cNvSpPr>
                <p:nvPr/>
              </p:nvSpPr>
              <p:spPr bwMode="auto">
                <a:xfrm>
                  <a:off x="3743676" y="3090113"/>
                  <a:ext cx="530756" cy="1304649"/>
                </a:xfrm>
                <a:prstGeom prst="line">
                  <a:avLst/>
                </a:prstGeom>
                <a:noFill/>
                <a:ln w="57150">
                  <a:solidFill>
                    <a:srgbClr val="335620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kern="1200">
                    <a:cs typeface="+mn-cs"/>
                  </a:endParaRPr>
                </a:p>
              </p:txBody>
            </p:sp>
            <p:sp>
              <p:nvSpPr>
                <p:cNvPr id="5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659048" y="3061265"/>
                  <a:ext cx="780458" cy="1465907"/>
                </a:xfrm>
                <a:prstGeom prst="line">
                  <a:avLst/>
                </a:prstGeom>
                <a:noFill/>
                <a:ln w="57150">
                  <a:solidFill>
                    <a:srgbClr val="335620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kern="1200">
                    <a:cs typeface="+mn-cs"/>
                  </a:endParaRPr>
                </a:p>
              </p:txBody>
            </p:sp>
            <p:sp>
              <p:nvSpPr>
                <p:cNvPr id="57" name="Line 6"/>
                <p:cNvSpPr>
                  <a:spLocks noChangeShapeType="1"/>
                </p:cNvSpPr>
                <p:nvPr/>
              </p:nvSpPr>
              <p:spPr bwMode="auto">
                <a:xfrm>
                  <a:off x="1473606" y="3251807"/>
                  <a:ext cx="566743" cy="1004110"/>
                </a:xfrm>
                <a:prstGeom prst="line">
                  <a:avLst/>
                </a:prstGeom>
                <a:noFill/>
                <a:ln w="57150">
                  <a:solidFill>
                    <a:srgbClr val="335620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kern="1200">
                    <a:cs typeface="+mn-cs"/>
                  </a:endParaRPr>
                </a:p>
              </p:txBody>
            </p:sp>
          </p:grp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555739" y="1696428"/>
                <a:ext cx="2418334" cy="1558638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Font typeface="Wingdings" charset="0"/>
                  <a:buNone/>
                  <a:defRPr/>
                </a:pPr>
                <a:r>
                  <a:rPr lang="en-US" sz="1600" b="1" i="1" kern="1200" dirty="0" smtClean="0">
                    <a:latin typeface="+mj-lt"/>
                    <a:ea typeface="MS Pゴシック" charset="0"/>
                    <a:cs typeface="MS Pゴシック" charset="0"/>
                  </a:rPr>
                  <a:t>The Field: Teachers, Researchers</a:t>
                </a:r>
                <a:endParaRPr lang="en-US" sz="1600" b="1" i="1" kern="1200" dirty="0">
                  <a:latin typeface="+mj-lt"/>
                  <a:ea typeface="MS Pゴシック" charset="0"/>
                  <a:cs typeface="MS P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547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84" y="-160617"/>
            <a:ext cx="6921116" cy="14560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Network links are not abstractions—they are connected people</a:t>
            </a:r>
            <a:endParaRPr lang="en-US" sz="2800" dirty="0"/>
          </a:p>
        </p:txBody>
      </p:sp>
      <p:pic>
        <p:nvPicPr>
          <p:cNvPr id="4" name="Picture 3" descr="NWP Networked 3_5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1337735"/>
            <a:ext cx="6739466" cy="56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0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VERNESS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DVISORY BOARD THOUGHTS" id="{E4517359-11EF-1C43-A801-6ACBF55D8DAC}" vid="{50FAB62E-CB2E-4E4E-847E-0C018AF6A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INVERNESS TEMPLATE</Template>
  <TotalTime>8388</TotalTime>
  <Words>1963</Words>
  <Application>Microsoft Macintosh PowerPoint</Application>
  <PresentationFormat>On-screen Show (4:3)</PresentationFormat>
  <Paragraphs>217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INVERNESS SLIDES</vt:lpstr>
      <vt:lpstr> THE NWP (R)EVOLUTION: How and Why the NWP Will Keep Going  </vt:lpstr>
      <vt:lpstr>Why I’m here today</vt:lpstr>
      <vt:lpstr>My lenses: Research and practice</vt:lpstr>
      <vt:lpstr>The NWP’s 4th Phase in a continuing evolution</vt:lpstr>
      <vt:lpstr>What unique set of strengths will help the NWP survive as it adapts?</vt:lpstr>
      <vt:lpstr>Unique strengths, cont.</vt:lpstr>
      <vt:lpstr>A. The NWP’s design as a NETWORK </vt:lpstr>
      <vt:lpstr>The NWP Network is a connected and connecting structure</vt:lpstr>
      <vt:lpstr>Network links are not abstractions—they are connected people</vt:lpstr>
      <vt:lpstr>The same connection dynamics function in smaller sub-networks</vt:lpstr>
      <vt:lpstr>B. The nWP’s capability to develop TEACHER LEADERS and promote their many contributions </vt:lpstr>
      <vt:lpstr> Nearly 90 thousand teachers have participated in Summer Invitational Institutes since 1974 </vt:lpstr>
      <vt:lpstr>The NWP is expanding its capacity to generate leadership</vt:lpstr>
      <vt:lpstr>Teacher leaders contribute in countless ways</vt:lpstr>
      <vt:lpstr>NWP Teachers persist</vt:lpstr>
      <vt:lpstr>Yield: A reservoir of “capital”—i.e., assets to draw from to keep going</vt:lpstr>
      <vt:lpstr>A. The CORE VALUES and principles that shape the nwp</vt:lpstr>
      <vt:lpstr>Community</vt:lpstr>
      <vt:lpstr>Egalitarianism</vt:lpstr>
      <vt:lpstr>Inquiry</vt:lpstr>
      <vt:lpstr>B. bringing into expression the BEST IN WHAT IT MEANS TO BE HUMAN </vt:lpstr>
      <vt:lpstr>A voice—and a desire to participate</vt:lpstr>
      <vt:lpstr>A joy in learning—and in sharing learning</vt:lpstr>
      <vt:lpstr>A desire to help—with a belief that all can thrive</vt:lpstr>
      <vt:lpstr>Let’s put this all together</vt:lpstr>
      <vt:lpstr>The NWP at 44 years…</vt:lpstr>
      <vt:lpstr>…And counting!</vt:lpstr>
      <vt:lpstr>How does the aspen sustain itself as the largest living organism?</vt:lpstr>
      <vt:lpstr>A final thought to carry with you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About Advisory Board Meetings </dc:title>
  <dc:creator>Mark St John</dc:creator>
  <cp:lastModifiedBy>Laura Stokes</cp:lastModifiedBy>
  <cp:revision>405</cp:revision>
  <dcterms:created xsi:type="dcterms:W3CDTF">2017-02-04T01:05:37Z</dcterms:created>
  <dcterms:modified xsi:type="dcterms:W3CDTF">2018-03-20T17:05:42Z</dcterms:modified>
</cp:coreProperties>
</file>